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tx1">
                    <a:lumMod val="65000"/>
                    <a:lumOff val="35000"/>
                  </a:schemeClr>
                </a:solidFill>
              </a:defRPr>
            </a:lvl1pPr>
          </a:lstStyle>
          <a:p>
            <a:fld id="{9334D819-9F07-4261-B09B-9E467E5D9002}" type="datetimeFigureOut">
              <a:rPr lang="en-US" dirty="0"/>
              <a:pPr/>
              <a:t>5/7/2017</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tx1">
                    <a:lumMod val="65000"/>
                    <a:lumOff val="35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5/7/2017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5/7/2017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5/7/2017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lumMod val="85000"/>
            <a:lumOff val="1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5/7/2017</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5/7/2017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1">
                    <a:lumMod val="85000"/>
                    <a:lumOff val="1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1">
                    <a:lumMod val="85000"/>
                    <a:lumOff val="1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5/7/2017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5/7/2017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5/7/2017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5/7/2017</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1">
              <a:lumMod val="85000"/>
              <a:lumOff val="15000"/>
            </a:schemeClr>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5/7/2017</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5/7/2017</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1">
              <a:lumMod val="85000"/>
              <a:lumOff val="15000"/>
            </a:schemeClr>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Characters &amp; relationships</a:t>
            </a:r>
            <a:endParaRPr lang="en-AU" dirty="0"/>
          </a:p>
        </p:txBody>
      </p:sp>
      <p:sp>
        <p:nvSpPr>
          <p:cNvPr id="3" name="Subtitle 2"/>
          <p:cNvSpPr>
            <a:spLocks noGrp="1"/>
          </p:cNvSpPr>
          <p:nvPr>
            <p:ph type="subTitle" idx="1"/>
          </p:nvPr>
        </p:nvSpPr>
        <p:spPr/>
        <p:txBody>
          <a:bodyPr>
            <a:normAutofit lnSpcReduction="10000"/>
          </a:bodyPr>
          <a:lstStyle/>
          <a:p>
            <a:r>
              <a:rPr lang="en-AU" dirty="0" smtClean="0"/>
              <a:t>Island collected stories </a:t>
            </a:r>
          </a:p>
          <a:p>
            <a:r>
              <a:rPr lang="en-AU" dirty="0" smtClean="0"/>
              <a:t>– Alistair </a:t>
            </a:r>
            <a:r>
              <a:rPr lang="en-AU" dirty="0" err="1" smtClean="0"/>
              <a:t>macleod</a:t>
            </a:r>
            <a:endParaRPr lang="en-AU" dirty="0"/>
          </a:p>
        </p:txBody>
      </p:sp>
      <p:sp>
        <p:nvSpPr>
          <p:cNvPr id="4" name="TextBox 3"/>
          <p:cNvSpPr txBox="1"/>
          <p:nvPr/>
        </p:nvSpPr>
        <p:spPr>
          <a:xfrm>
            <a:off x="8422783" y="221225"/>
            <a:ext cx="3296992" cy="1754326"/>
          </a:xfrm>
          <a:prstGeom prst="rect">
            <a:avLst/>
          </a:prstGeom>
          <a:noFill/>
        </p:spPr>
        <p:txBody>
          <a:bodyPr wrap="square" rtlCol="0">
            <a:spAutoFit/>
          </a:bodyPr>
          <a:lstStyle/>
          <a:p>
            <a:r>
              <a:rPr lang="en-AU" dirty="0" smtClean="0"/>
              <a:t>Res</a:t>
            </a:r>
            <a:r>
              <a:rPr lang="en-AU" dirty="0" smtClean="0"/>
              <a:t>ource</a:t>
            </a:r>
            <a:r>
              <a:rPr lang="en-AU" dirty="0" smtClean="0"/>
              <a:t>: Insight Text Guide </a:t>
            </a:r>
          </a:p>
          <a:p>
            <a:r>
              <a:rPr lang="en-AU" dirty="0" smtClean="0"/>
              <a:t>Alistair MacLeod’s </a:t>
            </a:r>
            <a:r>
              <a:rPr lang="en-AU" i="1" dirty="0" smtClean="0"/>
              <a:t>Island</a:t>
            </a:r>
          </a:p>
          <a:p>
            <a:endParaRPr lang="en-AU" i="1" dirty="0"/>
          </a:p>
          <a:p>
            <a:r>
              <a:rPr lang="en-AU" dirty="0" smtClean="0"/>
              <a:t>Resource: Insight Year 12 English by Robert </a:t>
            </a:r>
            <a:r>
              <a:rPr lang="en-AU" dirty="0" err="1" smtClean="0"/>
              <a:t>Beardwood</a:t>
            </a:r>
            <a:endParaRPr lang="en-AU" dirty="0" smtClean="0"/>
          </a:p>
          <a:p>
            <a:endParaRPr lang="en-AU" dirty="0"/>
          </a:p>
        </p:txBody>
      </p:sp>
    </p:spTree>
    <p:extLst>
      <p:ext uri="{BB962C8B-B14F-4D97-AF65-F5344CB8AC3E}">
        <p14:creationId xmlns:p14="http://schemas.microsoft.com/office/powerpoint/2010/main" val="121479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Fathers</a:t>
            </a:r>
            <a:endParaRPr lang="en-AU" dirty="0"/>
          </a:p>
        </p:txBody>
      </p:sp>
      <p:sp>
        <p:nvSpPr>
          <p:cNvPr id="3" name="Content Placeholder 2"/>
          <p:cNvSpPr>
            <a:spLocks noGrp="1"/>
          </p:cNvSpPr>
          <p:nvPr>
            <p:ph idx="1"/>
          </p:nvPr>
        </p:nvSpPr>
        <p:spPr>
          <a:xfrm>
            <a:off x="1120462" y="2137893"/>
            <a:ext cx="10309538" cy="4043966"/>
          </a:xfrm>
        </p:spPr>
        <p:txBody>
          <a:bodyPr>
            <a:normAutofit/>
          </a:bodyPr>
          <a:lstStyle/>
          <a:p>
            <a:r>
              <a:rPr lang="en-AU" dirty="0" smtClean="0"/>
              <a:t>Most significant characters are fathers</a:t>
            </a:r>
          </a:p>
          <a:p>
            <a:r>
              <a:rPr lang="en-AU" dirty="0" smtClean="0"/>
              <a:t>The collection portrays fatherhood as a central aspect of life for men</a:t>
            </a:r>
          </a:p>
          <a:p>
            <a:r>
              <a:rPr lang="en-AU" dirty="0" smtClean="0"/>
              <a:t>Often, fatherhood is fundamental to the development of the characters and to the shape of the narrative </a:t>
            </a:r>
          </a:p>
          <a:p>
            <a:r>
              <a:rPr lang="en-AU" dirty="0" smtClean="0"/>
              <a:t>Fatherhood links with the value of family in the collection</a:t>
            </a:r>
          </a:p>
          <a:p>
            <a:r>
              <a:rPr lang="en-AU" dirty="0" smtClean="0"/>
              <a:t>Some men are not fathers to the central characters but are father figures</a:t>
            </a:r>
          </a:p>
          <a:p>
            <a:endParaRPr lang="en-AU" dirty="0"/>
          </a:p>
          <a:p>
            <a:pPr marL="0" indent="0">
              <a:buNone/>
            </a:pPr>
            <a:r>
              <a:rPr lang="en-AU" b="1" dirty="0" smtClean="0"/>
              <a:t>Discuss a father/father figure in the collection who stood out for you. What was it about this character that caught your attention? Can you connect a key idea being expressed in the story with this character? </a:t>
            </a:r>
            <a:endParaRPr lang="en-AU" b="1" dirty="0"/>
          </a:p>
        </p:txBody>
      </p:sp>
    </p:spTree>
    <p:extLst>
      <p:ext uri="{BB962C8B-B14F-4D97-AF65-F5344CB8AC3E}">
        <p14:creationId xmlns:p14="http://schemas.microsoft.com/office/powerpoint/2010/main" val="2261073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Mothers</a:t>
            </a:r>
            <a:endParaRPr lang="en-AU" dirty="0"/>
          </a:p>
        </p:txBody>
      </p:sp>
      <p:sp>
        <p:nvSpPr>
          <p:cNvPr id="3" name="Content Placeholder 2"/>
          <p:cNvSpPr>
            <a:spLocks noGrp="1"/>
          </p:cNvSpPr>
          <p:nvPr>
            <p:ph idx="1"/>
          </p:nvPr>
        </p:nvSpPr>
        <p:spPr>
          <a:xfrm>
            <a:off x="1251678" y="2286001"/>
            <a:ext cx="10178322" cy="4192072"/>
          </a:xfrm>
        </p:spPr>
        <p:txBody>
          <a:bodyPr>
            <a:normAutofit/>
          </a:bodyPr>
          <a:lstStyle/>
          <a:p>
            <a:r>
              <a:rPr lang="en-AU" dirty="0" smtClean="0"/>
              <a:t>Mothers are more peripheral to the narratives than the fathers</a:t>
            </a:r>
          </a:p>
          <a:p>
            <a:r>
              <a:rPr lang="en-AU" dirty="0" smtClean="0"/>
              <a:t>Most mothers in the collection are (happily or unhappily) tied to their families through the caring roles they fill</a:t>
            </a:r>
          </a:p>
          <a:p>
            <a:r>
              <a:rPr lang="en-AU" dirty="0" smtClean="0"/>
              <a:t>Their influences on their children vary </a:t>
            </a:r>
          </a:p>
          <a:p>
            <a:r>
              <a:rPr lang="en-AU" dirty="0" smtClean="0"/>
              <a:t>Mothers in the collection tend to willingly fulfil expectations and responsibilities </a:t>
            </a:r>
          </a:p>
          <a:p>
            <a:r>
              <a:rPr lang="en-AU" dirty="0" smtClean="0"/>
              <a:t>Traditional gender roles that were typical of the era </a:t>
            </a:r>
          </a:p>
          <a:p>
            <a:endParaRPr lang="en-AU" dirty="0"/>
          </a:p>
          <a:p>
            <a:pPr marL="0" indent="0">
              <a:buNone/>
            </a:pPr>
            <a:r>
              <a:rPr lang="en-AU" b="1" dirty="0"/>
              <a:t>Discuss a </a:t>
            </a:r>
            <a:r>
              <a:rPr lang="en-AU" b="1" dirty="0" smtClean="0"/>
              <a:t>mother </a:t>
            </a:r>
            <a:r>
              <a:rPr lang="en-AU" b="1" dirty="0"/>
              <a:t>in the collection who stood out for you. What was it about this character that caught your attention? Can you connect a key idea being expressed in the story with this character? </a:t>
            </a:r>
          </a:p>
          <a:p>
            <a:pPr marL="0" indent="0">
              <a:buNone/>
            </a:pPr>
            <a:endParaRPr lang="en-AU" dirty="0"/>
          </a:p>
        </p:txBody>
      </p:sp>
    </p:spTree>
    <p:extLst>
      <p:ext uri="{BB962C8B-B14F-4D97-AF65-F5344CB8AC3E}">
        <p14:creationId xmlns:p14="http://schemas.microsoft.com/office/powerpoint/2010/main" val="234901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Sons</a:t>
            </a:r>
            <a:endParaRPr lang="en-AU" dirty="0"/>
          </a:p>
        </p:txBody>
      </p:sp>
      <p:sp>
        <p:nvSpPr>
          <p:cNvPr id="3" name="Content Placeholder 2"/>
          <p:cNvSpPr>
            <a:spLocks noGrp="1"/>
          </p:cNvSpPr>
          <p:nvPr>
            <p:ph idx="1"/>
          </p:nvPr>
        </p:nvSpPr>
        <p:spPr>
          <a:xfrm>
            <a:off x="1094704" y="2073499"/>
            <a:ext cx="10335296" cy="4649273"/>
          </a:xfrm>
        </p:spPr>
        <p:txBody>
          <a:bodyPr>
            <a:normAutofit/>
          </a:bodyPr>
          <a:lstStyle/>
          <a:p>
            <a:r>
              <a:rPr lang="en-AU" dirty="0" smtClean="0"/>
              <a:t>Son = relationship with a parent (as opposed to just being a boy or a man)</a:t>
            </a:r>
          </a:p>
          <a:p>
            <a:r>
              <a:rPr lang="en-AU" dirty="0" smtClean="0"/>
              <a:t>Explores both sides – being a son OR being a father/mother to a son</a:t>
            </a:r>
          </a:p>
          <a:p>
            <a:r>
              <a:rPr lang="en-AU" dirty="0" smtClean="0"/>
              <a:t>Their growth and maturation is explored </a:t>
            </a:r>
          </a:p>
          <a:p>
            <a:r>
              <a:rPr lang="en-AU" dirty="0" smtClean="0"/>
              <a:t>The collection suggests that a son’s role is to learn, follow, grow and support</a:t>
            </a:r>
          </a:p>
          <a:p>
            <a:r>
              <a:rPr lang="en-AU" dirty="0" smtClean="0"/>
              <a:t>Guidance and care is given, but a son should live up to obligations (helping in the family business, looking after parents and elders)</a:t>
            </a:r>
          </a:p>
          <a:p>
            <a:r>
              <a:rPr lang="en-AU" dirty="0" smtClean="0"/>
              <a:t>Often experience emotional conflicts (particularly from childhood to adulthood)</a:t>
            </a:r>
          </a:p>
          <a:p>
            <a:endParaRPr lang="en-AU" dirty="0"/>
          </a:p>
          <a:p>
            <a:pPr marL="0" indent="0">
              <a:buNone/>
            </a:pPr>
            <a:r>
              <a:rPr lang="en-AU" b="1" dirty="0" smtClean="0"/>
              <a:t>Which son within the collection could you identify/sympathise with? What specific elements of the character could you identify/sympathise with and why?  </a:t>
            </a:r>
          </a:p>
        </p:txBody>
      </p:sp>
    </p:spTree>
    <p:extLst>
      <p:ext uri="{BB962C8B-B14F-4D97-AF65-F5344CB8AC3E}">
        <p14:creationId xmlns:p14="http://schemas.microsoft.com/office/powerpoint/2010/main" val="3786230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siblings</a:t>
            </a:r>
            <a:endParaRPr lang="en-AU" dirty="0"/>
          </a:p>
        </p:txBody>
      </p:sp>
      <p:sp>
        <p:nvSpPr>
          <p:cNvPr id="3" name="Content Placeholder 2"/>
          <p:cNvSpPr>
            <a:spLocks noGrp="1"/>
          </p:cNvSpPr>
          <p:nvPr>
            <p:ph idx="1"/>
          </p:nvPr>
        </p:nvSpPr>
        <p:spPr>
          <a:xfrm>
            <a:off x="1107583" y="2286000"/>
            <a:ext cx="10322418" cy="4037527"/>
          </a:xfrm>
        </p:spPr>
        <p:txBody>
          <a:bodyPr/>
          <a:lstStyle/>
          <a:p>
            <a:r>
              <a:rPr lang="en-AU" dirty="0" smtClean="0"/>
              <a:t>The families portrayed within the collection tend to be large (perhaps due to the socioeconomic context)</a:t>
            </a:r>
          </a:p>
          <a:p>
            <a:r>
              <a:rPr lang="en-AU" dirty="0" smtClean="0"/>
              <a:t>An aspect that is only alluded to in the text that might explain the large family size is the impact of Catholicism and its rules regarding contraception </a:t>
            </a:r>
          </a:p>
          <a:p>
            <a:r>
              <a:rPr lang="en-AU" dirty="0" smtClean="0"/>
              <a:t>Frequently, all or many of the siblings of a central character remain unnamed</a:t>
            </a:r>
          </a:p>
          <a:p>
            <a:endParaRPr lang="en-AU" dirty="0"/>
          </a:p>
          <a:p>
            <a:pPr marL="0" indent="0">
              <a:buNone/>
            </a:pPr>
            <a:r>
              <a:rPr lang="en-AU" b="1" dirty="0" smtClean="0"/>
              <a:t>Consider a sibling in one of the stories. What do you know about them? What do you NOT know about them, but would like to?</a:t>
            </a:r>
            <a:endParaRPr lang="en-AU" b="1" dirty="0"/>
          </a:p>
        </p:txBody>
      </p:sp>
    </p:spTree>
    <p:extLst>
      <p:ext uri="{BB962C8B-B14F-4D97-AF65-F5344CB8AC3E}">
        <p14:creationId xmlns:p14="http://schemas.microsoft.com/office/powerpoint/2010/main" val="3678625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Grandparents</a:t>
            </a:r>
            <a:endParaRPr lang="en-AU" dirty="0"/>
          </a:p>
        </p:txBody>
      </p:sp>
      <p:sp>
        <p:nvSpPr>
          <p:cNvPr id="3" name="Content Placeholder 2"/>
          <p:cNvSpPr>
            <a:spLocks noGrp="1"/>
          </p:cNvSpPr>
          <p:nvPr>
            <p:ph idx="1"/>
          </p:nvPr>
        </p:nvSpPr>
        <p:spPr>
          <a:xfrm>
            <a:off x="1094704" y="2286001"/>
            <a:ext cx="10335296" cy="4153436"/>
          </a:xfrm>
        </p:spPr>
        <p:txBody>
          <a:bodyPr>
            <a:normAutofit lnSpcReduction="10000"/>
          </a:bodyPr>
          <a:lstStyle/>
          <a:p>
            <a:r>
              <a:rPr lang="en-AU" dirty="0" smtClean="0"/>
              <a:t>They are portrayed in different ways in each story – some want to continue on with tradition, some don’t agree with this</a:t>
            </a:r>
          </a:p>
          <a:p>
            <a:r>
              <a:rPr lang="en-AU" dirty="0" smtClean="0"/>
              <a:t>The relationships with their children and grandchildren vary – some positive, some complex</a:t>
            </a:r>
          </a:p>
          <a:p>
            <a:r>
              <a:rPr lang="en-AU" dirty="0" smtClean="0"/>
              <a:t>The consistency is their presence in the collection</a:t>
            </a:r>
          </a:p>
          <a:p>
            <a:r>
              <a:rPr lang="en-AU" dirty="0" smtClean="0"/>
              <a:t>They represent the continuation of culture and tradition</a:t>
            </a:r>
          </a:p>
          <a:p>
            <a:r>
              <a:rPr lang="en-AU" dirty="0" smtClean="0"/>
              <a:t>Some stories the grandparents make a significant impact, in others the grandparents need their grandchildren just as much as they need them</a:t>
            </a:r>
          </a:p>
          <a:p>
            <a:endParaRPr lang="en-AU" dirty="0"/>
          </a:p>
          <a:p>
            <a:pPr marL="0" indent="0">
              <a:buNone/>
            </a:pPr>
            <a:r>
              <a:rPr lang="en-AU" b="1" dirty="0" smtClean="0"/>
              <a:t>How important do you think it is to understand one’s past and have a connection to those who have come before you? </a:t>
            </a:r>
          </a:p>
          <a:p>
            <a:endParaRPr lang="en-AU" dirty="0"/>
          </a:p>
        </p:txBody>
      </p:sp>
    </p:spTree>
    <p:extLst>
      <p:ext uri="{BB962C8B-B14F-4D97-AF65-F5344CB8AC3E}">
        <p14:creationId xmlns:p14="http://schemas.microsoft.com/office/powerpoint/2010/main" val="2205197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Activity</a:t>
            </a:r>
            <a:endParaRPr lang="en-AU" dirty="0"/>
          </a:p>
        </p:txBody>
      </p:sp>
      <p:sp>
        <p:nvSpPr>
          <p:cNvPr id="3" name="Content Placeholder 2"/>
          <p:cNvSpPr>
            <a:spLocks noGrp="1"/>
          </p:cNvSpPr>
          <p:nvPr>
            <p:ph idx="1"/>
          </p:nvPr>
        </p:nvSpPr>
        <p:spPr>
          <a:xfrm>
            <a:off x="991673" y="1481071"/>
            <a:ext cx="10438327" cy="5241702"/>
          </a:xfrm>
        </p:spPr>
        <p:txBody>
          <a:bodyPr>
            <a:normAutofit/>
          </a:bodyPr>
          <a:lstStyle/>
          <a:p>
            <a:r>
              <a:rPr lang="en-AU" dirty="0" smtClean="0"/>
              <a:t>Select a character from the collection</a:t>
            </a:r>
          </a:p>
          <a:p>
            <a:r>
              <a:rPr lang="en-AU" dirty="0" smtClean="0"/>
              <a:t>In dot points, summarise what you know about this character </a:t>
            </a:r>
          </a:p>
          <a:p>
            <a:r>
              <a:rPr lang="en-AU" dirty="0" smtClean="0"/>
              <a:t>Describe how the narrator positions you to view the character. Are you sympathetic or unsympathetic? Admiring or critical? Affectionate or hostile? Identify two quotations from the story that support your answer.</a:t>
            </a:r>
          </a:p>
          <a:p>
            <a:r>
              <a:rPr lang="en-AU" dirty="0" smtClean="0"/>
              <a:t>Drawing on your answers to the above questions, write one or two paragraphs analysing how the narrative viewpoint constructs the character in a particular way. </a:t>
            </a:r>
          </a:p>
          <a:p>
            <a:endParaRPr lang="en-AU" dirty="0"/>
          </a:p>
          <a:p>
            <a:pPr marL="0" indent="0">
              <a:buNone/>
            </a:pPr>
            <a:r>
              <a:rPr lang="en-AU" u="sng" dirty="0" smtClean="0"/>
              <a:t>HINT</a:t>
            </a:r>
            <a:r>
              <a:rPr lang="en-AU" dirty="0" smtClean="0"/>
              <a:t>: Narrative viewpoint determines not just what we know about the characters, but how we relate to them. First-person narrative (which is what the collection of stories mainly uses) gives the reader a detailed understanding of the narrator’s thoughts and feelings, showing the complexities behind their actions and behaviour. </a:t>
            </a:r>
            <a:endParaRPr lang="en-AU" dirty="0"/>
          </a:p>
        </p:txBody>
      </p:sp>
    </p:spTree>
    <p:extLst>
      <p:ext uri="{BB962C8B-B14F-4D97-AF65-F5344CB8AC3E}">
        <p14:creationId xmlns:p14="http://schemas.microsoft.com/office/powerpoint/2010/main" val="1710746696"/>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B2F36"/>
      </a:dk2>
      <a:lt2>
        <a:srgbClr val="F3F3F2"/>
      </a:lt2>
      <a:accent1>
        <a:srgbClr val="A38D51"/>
      </a:accent1>
      <a:accent2>
        <a:srgbClr val="5A3D40"/>
      </a:accent2>
      <a:accent3>
        <a:srgbClr val="5D988C"/>
      </a:accent3>
      <a:accent4>
        <a:srgbClr val="A85752"/>
      </a:accent4>
      <a:accent5>
        <a:srgbClr val="809A67"/>
      </a:accent5>
      <a:accent6>
        <a:srgbClr val="67645A"/>
      </a:accent6>
      <a:hlink>
        <a:srgbClr val="5D988C"/>
      </a:hlink>
      <a:folHlink>
        <a:srgbClr val="8467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9E77EDF1-0821-4215-BD6E-A2D49F02550D}"/>
    </a:ext>
  </a:extLst>
</a:theme>
</file>

<file path=docProps/app.xml><?xml version="1.0" encoding="utf-8"?>
<Properties xmlns="http://schemas.openxmlformats.org/officeDocument/2006/extended-properties" xmlns:vt="http://schemas.openxmlformats.org/officeDocument/2006/docPropsVTypes">
  <Template>TM10001106[[fn=Badge]]</Template>
  <TotalTime>68</TotalTime>
  <Words>662</Words>
  <Application>Microsoft Office PowerPoint</Application>
  <PresentationFormat>Widescreen</PresentationFormat>
  <Paragraphs>53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Gill Sans MT</vt:lpstr>
      <vt:lpstr>Impact</vt:lpstr>
      <vt:lpstr>Badge</vt:lpstr>
      <vt:lpstr>Characters &amp; relationships</vt:lpstr>
      <vt:lpstr>Fathers</vt:lpstr>
      <vt:lpstr>Mothers</vt:lpstr>
      <vt:lpstr>Sons</vt:lpstr>
      <vt:lpstr>siblings</vt:lpstr>
      <vt:lpstr>Grandparents</vt:lpstr>
      <vt:lpstr>Activity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Characters &amp; relationships</dc:title>
  <dc:creator>Michelle Dooling</dc:creator>
  <cp:lastModifiedBy>Michelle Dooling</cp:lastModifiedBy>
  <cp:revision>11</cp:revision>
  <dcterms:created xsi:type="dcterms:W3CDTF">2017-05-06T13:33:18Z</dcterms:created>
  <dcterms:modified xsi:type="dcterms:W3CDTF">2017-05-06T14:46:22Z</dcterms:modified>
</cp:coreProperties>
</file>