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 id="264" r:id="rId8"/>
    <p:sldId id="265" r:id="rId9"/>
    <p:sldId id="270" r:id="rId10"/>
    <p:sldId id="266" r:id="rId11"/>
    <p:sldId id="267" r:id="rId12"/>
    <p:sldId id="269" r:id="rId13"/>
    <p:sldId id="268" r:id="rId14"/>
    <p:sldId id="262" r:id="rId15"/>
    <p:sldId id="263" r:id="rId16"/>
    <p:sldId id="274"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AU"/>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5BBBE24-4BA1-4924-977D-9920D059BE80}" type="slidenum">
              <a:rPr lang="en-AU" smtClean="0"/>
              <a:t>‹#›</a:t>
            </a:fld>
            <a:endParaRPr lang="en-AU"/>
          </a:p>
        </p:txBody>
      </p:sp>
    </p:spTree>
    <p:extLst>
      <p:ext uri="{BB962C8B-B14F-4D97-AF65-F5344CB8AC3E}">
        <p14:creationId xmlns:p14="http://schemas.microsoft.com/office/powerpoint/2010/main" val="206987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5B50D-95A5-49CB-B0DE-28CA907A0FE0}" type="datetimeFigureOut">
              <a:rPr lang="en-AU" smtClean="0"/>
              <a:t>1/05/2017</a:t>
            </a:fld>
            <a:endParaRPr lang="en-AU"/>
          </a:p>
        </p:txBody>
      </p:sp>
      <p:sp>
        <p:nvSpPr>
          <p:cNvPr id="6" name="Footer Placeholder 5"/>
          <p:cNvSpPr>
            <a:spLocks noGrp="1"/>
          </p:cNvSpPr>
          <p:nvPr>
            <p:ph type="ftr" sz="quarter" idx="11"/>
          </p:nvPr>
        </p:nvSpPr>
        <p:spPr/>
        <p:txBody>
          <a:bodyPr/>
          <a:lstStyle/>
          <a:p>
            <a:endParaRPr lang="en-AU"/>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259177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p:txBody>
          <a:bodyPr/>
          <a:lstStyle/>
          <a:p>
            <a:endParaRPr lang="en-A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413148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p:txBody>
          <a:bodyPr/>
          <a:lstStyle/>
          <a:p>
            <a:endParaRPr lang="en-AU"/>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150871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p:txBody>
          <a:bodyPr/>
          <a:lstStyle/>
          <a:p>
            <a:endParaRPr lang="en-A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307264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A35B50D-95A5-49CB-B0DE-28CA907A0FE0}" type="datetimeFigureOut">
              <a:rPr lang="en-AU" smtClean="0"/>
              <a:t>1/05/2017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487265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A35B50D-95A5-49CB-B0DE-28CA907A0FE0}" type="datetimeFigureOut">
              <a:rPr lang="en-AU" smtClean="0"/>
              <a:t>1/05/2017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8846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1179047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p:txBody>
          <a:bodyPr/>
          <a:lstStyle/>
          <a:p>
            <a:endParaRPr lang="en-AU"/>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392446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p:txBody>
          <a:bodyPr/>
          <a:lstStyle>
            <a:lvl1pPr>
              <a:defRPr sz="1000" b="1"/>
            </a:lvl1pPr>
          </a:lstStyle>
          <a:p>
            <a:endParaRPr lang="en-AU"/>
          </a:p>
        </p:txBody>
      </p:sp>
      <p:sp>
        <p:nvSpPr>
          <p:cNvPr id="6" name="Slide Number Placeholder 5"/>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92725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5B50D-95A5-49CB-B0DE-28CA907A0FE0}" type="datetimeFigureOut">
              <a:rPr lang="en-AU" smtClean="0"/>
              <a:t>1/05/2017</a:t>
            </a:fld>
            <a:endParaRPr lang="en-AU"/>
          </a:p>
        </p:txBody>
      </p:sp>
      <p:sp>
        <p:nvSpPr>
          <p:cNvPr id="5" name="Footer Placeholder 4"/>
          <p:cNvSpPr>
            <a:spLocks noGrp="1"/>
          </p:cNvSpPr>
          <p:nvPr>
            <p:ph type="ftr" sz="quarter" idx="11"/>
          </p:nvPr>
        </p:nvSpPr>
        <p:spPr/>
        <p:txBody>
          <a:bodyPr/>
          <a:lstStyle>
            <a:lvl1pPr>
              <a:defRPr sz="1000" b="1"/>
            </a:lvl1pPr>
          </a:lstStyle>
          <a:p>
            <a:endParaRPr lang="en-A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339109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35B50D-95A5-49CB-B0DE-28CA907A0FE0}" type="datetimeFigureOut">
              <a:rPr lang="en-AU" smtClean="0"/>
              <a:t>1/05/2017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323537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35B50D-95A5-49CB-B0DE-28CA907A0FE0}" type="datetimeFigureOut">
              <a:rPr lang="en-AU" smtClean="0"/>
              <a:t>1/05/2017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52880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35B50D-95A5-49CB-B0DE-28CA907A0FE0}" type="datetimeFigureOut">
              <a:rPr lang="en-AU" smtClean="0"/>
              <a:t>1/05/2017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297316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5B50D-95A5-49CB-B0DE-28CA907A0FE0}" type="datetimeFigureOut">
              <a:rPr lang="en-AU" smtClean="0"/>
              <a:t>1/05/2017</a:t>
            </a:fld>
            <a:endParaRPr lang="en-AU"/>
          </a:p>
        </p:txBody>
      </p:sp>
      <p:sp>
        <p:nvSpPr>
          <p:cNvPr id="3" name="Footer Placeholder 2"/>
          <p:cNvSpPr>
            <a:spLocks noGrp="1"/>
          </p:cNvSpPr>
          <p:nvPr>
            <p:ph type="ftr" sz="quarter" idx="11"/>
          </p:nvPr>
        </p:nvSpPr>
        <p:spPr/>
        <p:txBody>
          <a:bodyPr/>
          <a:lstStyle/>
          <a:p>
            <a:endParaRPr lang="en-AU"/>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50263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5B50D-95A5-49CB-B0DE-28CA907A0FE0}" type="datetimeFigureOut">
              <a:rPr lang="en-AU" smtClean="0"/>
              <a:t>1/05/2017</a:t>
            </a:fld>
            <a:endParaRPr lang="en-AU"/>
          </a:p>
        </p:txBody>
      </p:sp>
      <p:sp>
        <p:nvSpPr>
          <p:cNvPr id="6" name="Footer Placeholder 5"/>
          <p:cNvSpPr>
            <a:spLocks noGrp="1"/>
          </p:cNvSpPr>
          <p:nvPr>
            <p:ph type="ftr" sz="quarter" idx="11"/>
          </p:nvPr>
        </p:nvSpPr>
        <p:spPr/>
        <p:txBody>
          <a:bodyPr/>
          <a:lstStyle/>
          <a:p>
            <a:endParaRPr lang="en-A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40573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5B50D-95A5-49CB-B0DE-28CA907A0FE0}" type="datetimeFigureOut">
              <a:rPr lang="en-AU" smtClean="0"/>
              <a:t>1/05/2017</a:t>
            </a:fld>
            <a:endParaRPr lang="en-AU"/>
          </a:p>
        </p:txBody>
      </p:sp>
      <p:sp>
        <p:nvSpPr>
          <p:cNvPr id="6" name="Footer Placeholder 5"/>
          <p:cNvSpPr>
            <a:spLocks noGrp="1"/>
          </p:cNvSpPr>
          <p:nvPr>
            <p:ph type="ftr" sz="quarter" idx="11"/>
          </p:nvPr>
        </p:nvSpPr>
        <p:spPr/>
        <p:txBody>
          <a:bodyPr/>
          <a:lstStyle/>
          <a:p>
            <a:endParaRPr lang="en-A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BBBE24-4BA1-4924-977D-9920D059BE80}" type="slidenum">
              <a:rPr lang="en-AU" smtClean="0"/>
              <a:t>‹#›</a:t>
            </a:fld>
            <a:endParaRPr lang="en-AU"/>
          </a:p>
        </p:txBody>
      </p:sp>
    </p:spTree>
    <p:extLst>
      <p:ext uri="{BB962C8B-B14F-4D97-AF65-F5344CB8AC3E}">
        <p14:creationId xmlns:p14="http://schemas.microsoft.com/office/powerpoint/2010/main" val="279945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A35B50D-95A5-49CB-B0DE-28CA907A0FE0}" type="datetimeFigureOut">
              <a:rPr lang="en-AU" smtClean="0"/>
              <a:t>1/05/2017</a:t>
            </a:fld>
            <a:endParaRPr lang="en-AU"/>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AU"/>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5BBBE24-4BA1-4924-977D-9920D059BE80}" type="slidenum">
              <a:rPr lang="en-AU" smtClean="0"/>
              <a:t>‹#›</a:t>
            </a:fld>
            <a:endParaRPr lang="en-AU"/>
          </a:p>
        </p:txBody>
      </p:sp>
    </p:spTree>
    <p:extLst>
      <p:ext uri="{BB962C8B-B14F-4D97-AF65-F5344CB8AC3E}">
        <p14:creationId xmlns:p14="http://schemas.microsoft.com/office/powerpoint/2010/main" val="254765506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DaD7ZYH6oP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Island – Collected Stories</a:t>
            </a:r>
            <a:br>
              <a:rPr lang="en-AU" dirty="0" smtClean="0"/>
            </a:br>
            <a:r>
              <a:rPr lang="en-AU" sz="2000" dirty="0" smtClean="0"/>
              <a:t>by Alistair MacLeod</a:t>
            </a:r>
            <a:endParaRPr lang="en-AU" sz="2000" dirty="0"/>
          </a:p>
        </p:txBody>
      </p:sp>
      <p:sp>
        <p:nvSpPr>
          <p:cNvPr id="3" name="Subtitle 2"/>
          <p:cNvSpPr>
            <a:spLocks noGrp="1"/>
          </p:cNvSpPr>
          <p:nvPr>
            <p:ph type="subTitle" idx="1"/>
          </p:nvPr>
        </p:nvSpPr>
        <p:spPr/>
        <p:txBody>
          <a:bodyPr/>
          <a:lstStyle/>
          <a:p>
            <a:r>
              <a:rPr lang="en-AU" dirty="0" smtClean="0"/>
              <a:t>Area of study one: reading and creating texts (creative response)</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170" y="1379115"/>
            <a:ext cx="1813898" cy="28065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87" y="837395"/>
            <a:ext cx="3333750" cy="2324100"/>
          </a:xfrm>
          <a:prstGeom prst="rect">
            <a:avLst/>
          </a:prstGeom>
        </p:spPr>
      </p:pic>
    </p:spTree>
    <p:extLst>
      <p:ext uri="{BB962C8B-B14F-4D97-AF65-F5344CB8AC3E}">
        <p14:creationId xmlns:p14="http://schemas.microsoft.com/office/powerpoint/2010/main" val="2244911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Historical and Social Setting </a:t>
            </a:r>
            <a:endParaRPr lang="en-AU" dirty="0"/>
          </a:p>
        </p:txBody>
      </p:sp>
      <p:sp>
        <p:nvSpPr>
          <p:cNvPr id="3" name="Content Placeholder 2"/>
          <p:cNvSpPr>
            <a:spLocks noGrp="1"/>
          </p:cNvSpPr>
          <p:nvPr>
            <p:ph idx="1"/>
          </p:nvPr>
        </p:nvSpPr>
        <p:spPr>
          <a:xfrm>
            <a:off x="605307" y="2343955"/>
            <a:ext cx="10998557" cy="4327301"/>
          </a:xfrm>
        </p:spPr>
        <p:txBody>
          <a:bodyPr>
            <a:normAutofit fontScale="85000" lnSpcReduction="10000"/>
          </a:bodyPr>
          <a:lstStyle/>
          <a:p>
            <a:r>
              <a:rPr lang="en-AU" dirty="0" smtClean="0"/>
              <a:t>Nova Scotia (Latin for </a:t>
            </a:r>
            <a:r>
              <a:rPr lang="en-AU" i="1" dirty="0" smtClean="0"/>
              <a:t>‘new Scotland’</a:t>
            </a:r>
            <a:r>
              <a:rPr lang="en-AU" dirty="0" smtClean="0"/>
              <a:t>)</a:t>
            </a:r>
          </a:p>
          <a:p>
            <a:r>
              <a:rPr lang="en-AU" dirty="0" smtClean="0"/>
              <a:t>Much of it’s history and culture are closely tied to marine activities</a:t>
            </a:r>
          </a:p>
          <a:p>
            <a:r>
              <a:rPr lang="en-AU" dirty="0" smtClean="0"/>
              <a:t>Declines in fish populations and changes to demand are reducing the province’s dependence on the industry (this decline is reflected in a number of the stories)</a:t>
            </a:r>
          </a:p>
          <a:p>
            <a:r>
              <a:rPr lang="en-AU" dirty="0" smtClean="0"/>
              <a:t>Mining is still an important economic factor for the region, but </a:t>
            </a:r>
            <a:r>
              <a:rPr lang="en-AU" dirty="0" smtClean="0"/>
              <a:t>shifts </a:t>
            </a:r>
            <a:r>
              <a:rPr lang="en-AU" dirty="0" smtClean="0"/>
              <a:t>have occurred in the industry. Coal is no longer the primary resource, so </a:t>
            </a:r>
            <a:r>
              <a:rPr lang="en-AU" dirty="0" smtClean="0"/>
              <a:t>main </a:t>
            </a:r>
            <a:r>
              <a:rPr lang="en-AU" dirty="0" smtClean="0"/>
              <a:t>coalmines have closed (again, a recurring issue in ‘Island’)</a:t>
            </a:r>
          </a:p>
          <a:p>
            <a:r>
              <a:rPr lang="en-AU" dirty="0" smtClean="0"/>
              <a:t>Tourism is an increasingly important economic contributor (‘The Boat’ and ‘Island’)</a:t>
            </a:r>
          </a:p>
          <a:p>
            <a:r>
              <a:rPr lang="en-AU" dirty="0" smtClean="0"/>
              <a:t>The decline in the traditional industries forms a strong backdrop to the collection of stories, with an underlining tone of poverty and economic depression</a:t>
            </a:r>
          </a:p>
          <a:p>
            <a:r>
              <a:rPr lang="en-AU" dirty="0" smtClean="0"/>
              <a:t>There is a clear resistance to the idea of ‘outsiders’</a:t>
            </a:r>
          </a:p>
          <a:p>
            <a:r>
              <a:rPr lang="en-AU" dirty="0" smtClean="0"/>
              <a:t>In Cape Breton, there is a strong Gaelic culture: a result of early settlement by Scots.</a:t>
            </a:r>
          </a:p>
          <a:p>
            <a:r>
              <a:rPr lang="en-AU" dirty="0" smtClean="0"/>
              <a:t>While the official languages of Canada are English and French, the Gaelic language is common among Cape Breton Islanders of Scottish descent</a:t>
            </a:r>
          </a:p>
          <a:p>
            <a:r>
              <a:rPr lang="en-AU" dirty="0" smtClean="0"/>
              <a:t>Some of the characters speak Gaelic with friends and family or sing traditional Gaelic songs as a way of connecting with their own past and culture. </a:t>
            </a:r>
            <a:endParaRPr lang="en-AU" dirty="0"/>
          </a:p>
        </p:txBody>
      </p:sp>
    </p:spTree>
    <p:extLst>
      <p:ext uri="{BB962C8B-B14F-4D97-AF65-F5344CB8AC3E}">
        <p14:creationId xmlns:p14="http://schemas.microsoft.com/office/powerpoint/2010/main" val="4007911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 give you an idea… </a:t>
            </a:r>
            <a:r>
              <a:rPr lang="en-AU" sz="1400" dirty="0" smtClean="0"/>
              <a:t>(</a:t>
            </a:r>
            <a:r>
              <a:rPr lang="en-AU" sz="1400" u="sng" dirty="0" smtClean="0"/>
              <a:t>https</a:t>
            </a:r>
            <a:r>
              <a:rPr lang="en-AU" sz="1400" u="sng" dirty="0"/>
              <a:t>://</a:t>
            </a:r>
            <a:r>
              <a:rPr lang="en-AU" sz="1400" u="sng" dirty="0" smtClean="0"/>
              <a:t>youtu.be/DaD7ZYH6o)</a:t>
            </a:r>
            <a:endParaRPr lang="en-AU" sz="1400" dirty="0"/>
          </a:p>
        </p:txBody>
      </p:sp>
      <p:pic>
        <p:nvPicPr>
          <p:cNvPr id="4" name="DaD7ZYH6oPM"/>
          <p:cNvPicPr>
            <a:picLocks noGrp="1" noRot="1" noChangeAspect="1"/>
          </p:cNvPicPr>
          <p:nvPr>
            <p:ph idx="1"/>
            <a:videoFile r:link="rId1"/>
          </p:nvPr>
        </p:nvPicPr>
        <p:blipFill>
          <a:blip r:embed="rId3"/>
          <a:stretch>
            <a:fillRect/>
          </a:stretch>
        </p:blipFill>
        <p:spPr>
          <a:xfrm>
            <a:off x="2163651" y="2396169"/>
            <a:ext cx="7521262" cy="4230710"/>
          </a:xfrm>
          <a:prstGeom prst="rect">
            <a:avLst/>
          </a:prstGeom>
        </p:spPr>
      </p:pic>
    </p:spTree>
    <p:extLst>
      <p:ext uri="{BB962C8B-B14F-4D97-AF65-F5344CB8AC3E}">
        <p14:creationId xmlns:p14="http://schemas.microsoft.com/office/powerpoint/2010/main" val="337575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Island – the collection of stories</a:t>
            </a:r>
            <a:endParaRPr lang="en-AU" dirty="0"/>
          </a:p>
        </p:txBody>
      </p:sp>
      <p:sp>
        <p:nvSpPr>
          <p:cNvPr id="3" name="Content Placeholder 2"/>
          <p:cNvSpPr>
            <a:spLocks noGrp="1"/>
          </p:cNvSpPr>
          <p:nvPr>
            <p:ph idx="1"/>
          </p:nvPr>
        </p:nvSpPr>
        <p:spPr>
          <a:xfrm>
            <a:off x="476519" y="2369713"/>
            <a:ext cx="11165982" cy="4365938"/>
          </a:xfrm>
        </p:spPr>
        <p:txBody>
          <a:bodyPr>
            <a:normAutofit fontScale="92500" lnSpcReduction="20000"/>
          </a:bodyPr>
          <a:lstStyle/>
          <a:p>
            <a:r>
              <a:rPr lang="en-AU" dirty="0" smtClean="0"/>
              <a:t>Sixteen short stories set mostly in Nova Scotia, many on Cape Breton Island</a:t>
            </a:r>
          </a:p>
          <a:p>
            <a:r>
              <a:rPr lang="en-AU" dirty="0" smtClean="0"/>
              <a:t>Chronicle the lives of fishermen, miners, farmers and their families</a:t>
            </a:r>
            <a:endParaRPr lang="en-AU" dirty="0"/>
          </a:p>
          <a:p>
            <a:r>
              <a:rPr lang="en-AU" dirty="0" smtClean="0"/>
              <a:t>The protagonists of all of the stories (excluding ‘Island’) are male</a:t>
            </a:r>
          </a:p>
          <a:p>
            <a:r>
              <a:rPr lang="en-AU" dirty="0"/>
              <a:t>Mostly first-person </a:t>
            </a:r>
            <a:r>
              <a:rPr lang="en-AU" dirty="0" smtClean="0"/>
              <a:t>narrators</a:t>
            </a:r>
          </a:p>
          <a:p>
            <a:r>
              <a:rPr lang="en-AU" dirty="0" smtClean="0"/>
              <a:t>The stories are mostly concerned with moments or periods of transition</a:t>
            </a:r>
          </a:p>
          <a:p>
            <a:pPr lvl="3"/>
            <a:r>
              <a:rPr lang="en-AU" dirty="0" smtClean="0"/>
              <a:t>Childhood to adulthood (rite-of-passage, shifting interests, leaving home, returning home</a:t>
            </a:r>
          </a:p>
          <a:p>
            <a:pPr lvl="3"/>
            <a:r>
              <a:rPr lang="en-AU" dirty="0" smtClean="0"/>
              <a:t>Changes to community and a culture with the passing of time </a:t>
            </a:r>
            <a:endParaRPr lang="en-AU" dirty="0"/>
          </a:p>
          <a:p>
            <a:r>
              <a:rPr lang="en-AU" dirty="0" smtClean="0"/>
              <a:t>Stories are also interested in exploring experiences of love (family love – particularly father/son or romantic love – lost love)</a:t>
            </a:r>
          </a:p>
          <a:p>
            <a:r>
              <a:rPr lang="en-AU" dirty="0" smtClean="0"/>
              <a:t>There is often a focus on independence, responsibility, decision-making and whether to continue a family tradition or to leave their home community to follow other interests</a:t>
            </a:r>
          </a:p>
          <a:p>
            <a:r>
              <a:rPr lang="en-AU" dirty="0" smtClean="0"/>
              <a:t>The stories often present a bleak view of the remote fishing and mining communities, yet the narrator generally describes their home with great affection, respect and detail</a:t>
            </a:r>
          </a:p>
          <a:p>
            <a:r>
              <a:rPr lang="en-AU" dirty="0" smtClean="0"/>
              <a:t>While the stories are independent of one another, there are many recurrent ideas, images, themes, motifs and concerns</a:t>
            </a:r>
          </a:p>
          <a:p>
            <a:endParaRPr lang="en-AU" dirty="0"/>
          </a:p>
        </p:txBody>
      </p:sp>
    </p:spTree>
    <p:extLst>
      <p:ext uri="{BB962C8B-B14F-4D97-AF65-F5344CB8AC3E}">
        <p14:creationId xmlns:p14="http://schemas.microsoft.com/office/powerpoint/2010/main" val="2996108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Story Table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9829573"/>
              </p:ext>
            </p:extLst>
          </p:nvPr>
        </p:nvGraphicFramePr>
        <p:xfrm>
          <a:off x="257578" y="177728"/>
          <a:ext cx="11642504" cy="6406695"/>
        </p:xfrm>
        <a:graphic>
          <a:graphicData uri="http://schemas.openxmlformats.org/drawingml/2006/table">
            <a:tbl>
              <a:tblPr firstRow="1" bandRow="1">
                <a:tableStyleId>{5C22544A-7EE6-4342-B048-85BDC9FD1C3A}</a:tableStyleId>
              </a:tblPr>
              <a:tblGrid>
                <a:gridCol w="2910626"/>
                <a:gridCol w="2910626"/>
                <a:gridCol w="2910626"/>
                <a:gridCol w="2910626"/>
              </a:tblGrid>
              <a:tr h="271089">
                <a:tc>
                  <a:txBody>
                    <a:bodyPr/>
                    <a:lstStyle/>
                    <a:p>
                      <a:pPr algn="ctr"/>
                      <a:r>
                        <a:rPr lang="en-AU" sz="1400" dirty="0" smtClean="0"/>
                        <a:t>TITLE</a:t>
                      </a:r>
                      <a:endParaRPr lang="en-AU" sz="1400" dirty="0"/>
                    </a:p>
                  </a:txBody>
                  <a:tcPr/>
                </a:tc>
                <a:tc>
                  <a:txBody>
                    <a:bodyPr/>
                    <a:lstStyle/>
                    <a:p>
                      <a:pPr algn="ctr"/>
                      <a:r>
                        <a:rPr lang="en-AU" sz="1400" dirty="0" smtClean="0"/>
                        <a:t>Main Character &amp; Age</a:t>
                      </a:r>
                      <a:endParaRPr lang="en-AU" sz="1400" dirty="0"/>
                    </a:p>
                  </a:txBody>
                  <a:tcPr/>
                </a:tc>
                <a:tc>
                  <a:txBody>
                    <a:bodyPr/>
                    <a:lstStyle/>
                    <a:p>
                      <a:pPr algn="ctr"/>
                      <a:r>
                        <a:rPr lang="en-AU" sz="1400" dirty="0" smtClean="0"/>
                        <a:t>Main Location</a:t>
                      </a:r>
                      <a:endParaRPr lang="en-AU" sz="1400" dirty="0"/>
                    </a:p>
                  </a:txBody>
                  <a:tcPr/>
                </a:tc>
                <a:tc>
                  <a:txBody>
                    <a:bodyPr/>
                    <a:lstStyle/>
                    <a:p>
                      <a:pPr algn="ctr"/>
                      <a:r>
                        <a:rPr lang="en-AU" sz="1400" dirty="0" smtClean="0"/>
                        <a:t>Themes</a:t>
                      </a:r>
                      <a:r>
                        <a:rPr lang="en-AU" sz="1400" baseline="0" dirty="0" smtClean="0"/>
                        <a:t> &amp; Ideas</a:t>
                      </a:r>
                      <a:endParaRPr lang="en-AU" sz="1400" dirty="0"/>
                    </a:p>
                  </a:txBody>
                  <a:tcPr/>
                </a:tc>
              </a:tr>
              <a:tr h="271089">
                <a:tc>
                  <a:txBody>
                    <a:bodyPr/>
                    <a:lstStyle/>
                    <a:p>
                      <a:r>
                        <a:rPr lang="en-AU" sz="1300" dirty="0" smtClean="0"/>
                        <a:t>‘The Boat’</a:t>
                      </a:r>
                      <a:endParaRPr lang="en-AU" sz="1300" dirty="0"/>
                    </a:p>
                  </a:txBody>
                  <a:tcPr/>
                </a:tc>
                <a:tc>
                  <a:txBody>
                    <a:bodyPr/>
                    <a:lstStyle/>
                    <a:p>
                      <a:r>
                        <a:rPr lang="en-AU" sz="1300" dirty="0" smtClean="0"/>
                        <a:t>Unnamed older man; himself</a:t>
                      </a:r>
                      <a:r>
                        <a:rPr lang="en-AU" sz="1300" baseline="0" dirty="0" smtClean="0"/>
                        <a:t> as a boy</a:t>
                      </a:r>
                      <a:endParaRPr lang="en-AU" sz="1300" dirty="0"/>
                    </a:p>
                  </a:txBody>
                  <a:tcPr/>
                </a:tc>
                <a:tc>
                  <a:txBody>
                    <a:bodyPr/>
                    <a:lstStyle/>
                    <a:p>
                      <a:r>
                        <a:rPr lang="en-AU" sz="1300" dirty="0" smtClean="0"/>
                        <a:t>Cape Breton</a:t>
                      </a:r>
                      <a:endParaRPr lang="en-AU" sz="1300" dirty="0"/>
                    </a:p>
                  </a:txBody>
                  <a:tcPr/>
                </a:tc>
                <a:tc>
                  <a:txBody>
                    <a:bodyPr/>
                    <a:lstStyle/>
                    <a:p>
                      <a:r>
                        <a:rPr lang="en-AU" sz="1300" dirty="0" smtClean="0"/>
                        <a:t>Tradition, education/literature,</a:t>
                      </a:r>
                      <a:r>
                        <a:rPr lang="en-AU" sz="1300" baseline="0" dirty="0" smtClean="0"/>
                        <a:t> death</a:t>
                      </a:r>
                      <a:endParaRPr lang="en-AU" sz="1300" dirty="0"/>
                    </a:p>
                  </a:txBody>
                  <a:tcPr/>
                </a:tc>
              </a:tr>
              <a:tr h="474405">
                <a:tc>
                  <a:txBody>
                    <a:bodyPr/>
                    <a:lstStyle/>
                    <a:p>
                      <a:r>
                        <a:rPr lang="en-AU" sz="1300" dirty="0" smtClean="0"/>
                        <a:t>‘The Vastness of the Dark’</a:t>
                      </a:r>
                      <a:endParaRPr lang="en-AU" sz="1300" dirty="0"/>
                    </a:p>
                  </a:txBody>
                  <a:tcPr/>
                </a:tc>
                <a:tc>
                  <a:txBody>
                    <a:bodyPr/>
                    <a:lstStyle/>
                    <a:p>
                      <a:r>
                        <a:rPr lang="en-AU" sz="1300" dirty="0" smtClean="0"/>
                        <a:t>James,</a:t>
                      </a:r>
                      <a:r>
                        <a:rPr lang="en-AU" sz="1300" baseline="0" dirty="0" smtClean="0"/>
                        <a:t> 18</a:t>
                      </a:r>
                      <a:endParaRPr lang="en-AU" sz="1300" dirty="0"/>
                    </a:p>
                  </a:txBody>
                  <a:tcPr/>
                </a:tc>
                <a:tc>
                  <a:txBody>
                    <a:bodyPr/>
                    <a:lstStyle/>
                    <a:p>
                      <a:r>
                        <a:rPr lang="en-AU" sz="1300" dirty="0" smtClean="0"/>
                        <a:t>Cape Breton; Nova Scotia</a:t>
                      </a:r>
                      <a:endParaRPr lang="en-AU" sz="1300" dirty="0"/>
                    </a:p>
                  </a:txBody>
                  <a:tcPr/>
                </a:tc>
                <a:tc>
                  <a:txBody>
                    <a:bodyPr/>
                    <a:lstStyle/>
                    <a:p>
                      <a:r>
                        <a:rPr lang="en-AU" sz="1300" dirty="0" smtClean="0"/>
                        <a:t>Tradition, transition,</a:t>
                      </a:r>
                      <a:r>
                        <a:rPr lang="en-AU" sz="1300" baseline="0" dirty="0" smtClean="0"/>
                        <a:t> outsiders, belonging</a:t>
                      </a:r>
                      <a:endParaRPr lang="en-AU" sz="1300" dirty="0"/>
                    </a:p>
                  </a:txBody>
                  <a:tcPr/>
                </a:tc>
              </a:tr>
              <a:tr h="474405">
                <a:tc>
                  <a:txBody>
                    <a:bodyPr/>
                    <a:lstStyle/>
                    <a:p>
                      <a:r>
                        <a:rPr lang="en-AU" sz="1300" dirty="0" smtClean="0"/>
                        <a:t>‘The Golden Gift of Grey’</a:t>
                      </a:r>
                      <a:endParaRPr lang="en-AU" sz="1300" dirty="0"/>
                    </a:p>
                  </a:txBody>
                  <a:tcPr/>
                </a:tc>
                <a:tc>
                  <a:txBody>
                    <a:bodyPr/>
                    <a:lstStyle/>
                    <a:p>
                      <a:r>
                        <a:rPr lang="en-AU" sz="1300" dirty="0" smtClean="0"/>
                        <a:t>Jesse, 18</a:t>
                      </a:r>
                      <a:endParaRPr lang="en-AU" sz="1300" dirty="0"/>
                    </a:p>
                  </a:txBody>
                  <a:tcPr/>
                </a:tc>
                <a:tc>
                  <a:txBody>
                    <a:bodyPr/>
                    <a:lstStyle/>
                    <a:p>
                      <a:r>
                        <a:rPr lang="en-AU" sz="1300" dirty="0" smtClean="0"/>
                        <a:t>Indiana</a:t>
                      </a:r>
                      <a:endParaRPr lang="en-AU" sz="1300" dirty="0"/>
                    </a:p>
                  </a:txBody>
                  <a:tcPr/>
                </a:tc>
                <a:tc>
                  <a:txBody>
                    <a:bodyPr/>
                    <a:lstStyle/>
                    <a:p>
                      <a:r>
                        <a:rPr lang="en-AU" sz="1300" dirty="0" smtClean="0"/>
                        <a:t>Transition,</a:t>
                      </a:r>
                      <a:r>
                        <a:rPr lang="en-AU" sz="1300" baseline="0" dirty="0" smtClean="0"/>
                        <a:t> education</a:t>
                      </a:r>
                      <a:endParaRPr lang="en-AU" sz="1300" dirty="0"/>
                    </a:p>
                  </a:txBody>
                  <a:tcPr/>
                </a:tc>
              </a:tr>
              <a:tr h="271089">
                <a:tc>
                  <a:txBody>
                    <a:bodyPr/>
                    <a:lstStyle/>
                    <a:p>
                      <a:r>
                        <a:rPr lang="en-AU" sz="1300" dirty="0" smtClean="0"/>
                        <a:t>‘The Return’</a:t>
                      </a:r>
                      <a:endParaRPr lang="en-AU" sz="1300" dirty="0"/>
                    </a:p>
                  </a:txBody>
                  <a:tcPr/>
                </a:tc>
                <a:tc>
                  <a:txBody>
                    <a:bodyPr/>
                    <a:lstStyle/>
                    <a:p>
                      <a:r>
                        <a:rPr lang="en-AU" sz="1300" dirty="0" smtClean="0"/>
                        <a:t>Alex,</a:t>
                      </a:r>
                      <a:r>
                        <a:rPr lang="en-AU" sz="1300" baseline="0" dirty="0" smtClean="0"/>
                        <a:t> 10</a:t>
                      </a:r>
                      <a:endParaRPr lang="en-AU" sz="1300" dirty="0"/>
                    </a:p>
                  </a:txBody>
                  <a:tcPr/>
                </a:tc>
                <a:tc>
                  <a:txBody>
                    <a:bodyPr/>
                    <a:lstStyle/>
                    <a:p>
                      <a:r>
                        <a:rPr lang="en-AU" sz="1300" dirty="0" smtClean="0"/>
                        <a:t>Montreal;</a:t>
                      </a:r>
                      <a:r>
                        <a:rPr lang="en-AU" sz="1300" baseline="0" dirty="0" smtClean="0"/>
                        <a:t> Nova Scotia</a:t>
                      </a:r>
                      <a:endParaRPr lang="en-AU" sz="1300" dirty="0"/>
                    </a:p>
                  </a:txBody>
                  <a:tcPr/>
                </a:tc>
                <a:tc>
                  <a:txBody>
                    <a:bodyPr/>
                    <a:lstStyle/>
                    <a:p>
                      <a:r>
                        <a:rPr lang="en-AU" sz="1300" dirty="0" smtClean="0"/>
                        <a:t>Tradition,</a:t>
                      </a:r>
                      <a:r>
                        <a:rPr lang="en-AU" sz="1300" baseline="0" dirty="0" smtClean="0"/>
                        <a:t> transition, outsiders, belonging</a:t>
                      </a:r>
                      <a:endParaRPr lang="en-AU" sz="1300" dirty="0"/>
                    </a:p>
                  </a:txBody>
                  <a:tcPr/>
                </a:tc>
              </a:tr>
              <a:tr h="474405">
                <a:tc>
                  <a:txBody>
                    <a:bodyPr/>
                    <a:lstStyle/>
                    <a:p>
                      <a:r>
                        <a:rPr lang="en-AU" sz="1300" dirty="0" smtClean="0"/>
                        <a:t>‘The</a:t>
                      </a:r>
                      <a:r>
                        <a:rPr lang="en-AU" sz="1300" baseline="0" dirty="0" smtClean="0"/>
                        <a:t> Lost Salt Gift of Blood’</a:t>
                      </a:r>
                      <a:endParaRPr lang="en-AU" sz="1300" dirty="0"/>
                    </a:p>
                  </a:txBody>
                  <a:tcPr/>
                </a:tc>
                <a:tc>
                  <a:txBody>
                    <a:bodyPr/>
                    <a:lstStyle/>
                    <a:p>
                      <a:r>
                        <a:rPr lang="en-AU" sz="1300" dirty="0" smtClean="0"/>
                        <a:t>Unnamed man, 33</a:t>
                      </a:r>
                      <a:endParaRPr lang="en-AU" sz="1300" dirty="0"/>
                    </a:p>
                  </a:txBody>
                  <a:tcPr/>
                </a:tc>
                <a:tc>
                  <a:txBody>
                    <a:bodyPr/>
                    <a:lstStyle/>
                    <a:p>
                      <a:r>
                        <a:rPr lang="en-AU" sz="1300" dirty="0" smtClean="0"/>
                        <a:t>Newfoundland</a:t>
                      </a:r>
                      <a:endParaRPr lang="en-AU" sz="1300" dirty="0"/>
                    </a:p>
                  </a:txBody>
                  <a:tcPr/>
                </a:tc>
                <a:tc>
                  <a:txBody>
                    <a:bodyPr/>
                    <a:lstStyle/>
                    <a:p>
                      <a:r>
                        <a:rPr lang="en-AU" sz="1300" dirty="0" smtClean="0"/>
                        <a:t>Transition, outsiders, belonging</a:t>
                      </a:r>
                      <a:endParaRPr lang="en-AU" sz="1300" dirty="0"/>
                    </a:p>
                  </a:txBody>
                  <a:tcPr/>
                </a:tc>
              </a:tr>
              <a:tr h="474405">
                <a:tc>
                  <a:txBody>
                    <a:bodyPr/>
                    <a:lstStyle/>
                    <a:p>
                      <a:r>
                        <a:rPr lang="en-AU" sz="1300" dirty="0" smtClean="0"/>
                        <a:t>‘The Road to Rankins Point’</a:t>
                      </a:r>
                      <a:endParaRPr lang="en-AU" sz="1300" dirty="0"/>
                    </a:p>
                  </a:txBody>
                  <a:tcPr/>
                </a:tc>
                <a:tc>
                  <a:txBody>
                    <a:bodyPr/>
                    <a:lstStyle/>
                    <a:p>
                      <a:r>
                        <a:rPr lang="en-AU" sz="1300" dirty="0" err="1" smtClean="0"/>
                        <a:t>Calum</a:t>
                      </a:r>
                      <a:r>
                        <a:rPr lang="en-AU" sz="1300" dirty="0" smtClean="0"/>
                        <a:t>, 26</a:t>
                      </a:r>
                      <a:endParaRPr lang="en-AU" sz="1300" dirty="0"/>
                    </a:p>
                  </a:txBody>
                  <a:tcPr/>
                </a:tc>
                <a:tc>
                  <a:txBody>
                    <a:bodyPr/>
                    <a:lstStyle/>
                    <a:p>
                      <a:r>
                        <a:rPr lang="en-AU" sz="1300" dirty="0" smtClean="0"/>
                        <a:t>Cape Breton</a:t>
                      </a:r>
                      <a:endParaRPr lang="en-AU" sz="1300" dirty="0"/>
                    </a:p>
                  </a:txBody>
                  <a:tcPr/>
                </a:tc>
                <a:tc>
                  <a:txBody>
                    <a:bodyPr/>
                    <a:lstStyle/>
                    <a:p>
                      <a:r>
                        <a:rPr lang="en-AU" sz="1300" dirty="0" smtClean="0"/>
                        <a:t>Tradition, transition, belonging, death</a:t>
                      </a:r>
                      <a:endParaRPr lang="en-AU" sz="1300" dirty="0"/>
                    </a:p>
                  </a:txBody>
                  <a:tcPr/>
                </a:tc>
              </a:tr>
              <a:tr h="474405">
                <a:tc>
                  <a:txBody>
                    <a:bodyPr/>
                    <a:lstStyle/>
                    <a:p>
                      <a:r>
                        <a:rPr lang="en-AU" sz="1300" dirty="0" smtClean="0"/>
                        <a:t>‘The Closing Down</a:t>
                      </a:r>
                      <a:r>
                        <a:rPr lang="en-AU" sz="1300" baseline="0" dirty="0" smtClean="0"/>
                        <a:t> of Summer’</a:t>
                      </a:r>
                      <a:endParaRPr lang="en-AU" sz="1300" dirty="0"/>
                    </a:p>
                  </a:txBody>
                  <a:tcPr/>
                </a:tc>
                <a:tc>
                  <a:txBody>
                    <a:bodyPr/>
                    <a:lstStyle/>
                    <a:p>
                      <a:r>
                        <a:rPr lang="en-AU" sz="1300" dirty="0" smtClean="0"/>
                        <a:t>Unnamed miner, probably in his 50s</a:t>
                      </a:r>
                      <a:endParaRPr lang="en-AU" sz="1300" dirty="0"/>
                    </a:p>
                  </a:txBody>
                  <a:tcPr/>
                </a:tc>
                <a:tc>
                  <a:txBody>
                    <a:bodyPr/>
                    <a:lstStyle/>
                    <a:p>
                      <a:r>
                        <a:rPr lang="en-AU" sz="1300" dirty="0" smtClean="0"/>
                        <a:t>Cape Breton</a:t>
                      </a:r>
                      <a:endParaRPr lang="en-AU" sz="1300" dirty="0"/>
                    </a:p>
                  </a:txBody>
                  <a:tcPr/>
                </a:tc>
                <a:tc>
                  <a:txBody>
                    <a:bodyPr/>
                    <a:lstStyle/>
                    <a:p>
                      <a:r>
                        <a:rPr lang="en-AU" sz="1300" dirty="0" smtClean="0"/>
                        <a:t>Tradition, transition</a:t>
                      </a:r>
                      <a:endParaRPr lang="en-AU" sz="1300" dirty="0"/>
                    </a:p>
                  </a:txBody>
                  <a:tcPr/>
                </a:tc>
              </a:tr>
              <a:tr h="474405">
                <a:tc>
                  <a:txBody>
                    <a:bodyPr/>
                    <a:lstStyle/>
                    <a:p>
                      <a:r>
                        <a:rPr lang="en-AU" sz="1300" dirty="0" smtClean="0"/>
                        <a:t>‘To Every Thing There</a:t>
                      </a:r>
                      <a:r>
                        <a:rPr lang="en-AU" sz="1300" baseline="0" dirty="0" smtClean="0"/>
                        <a:t> is a Season’</a:t>
                      </a:r>
                      <a:endParaRPr lang="en-AU" sz="1300" dirty="0"/>
                    </a:p>
                  </a:txBody>
                  <a:tcPr/>
                </a:tc>
                <a:tc>
                  <a:txBody>
                    <a:bodyPr/>
                    <a:lstStyle/>
                    <a:p>
                      <a:r>
                        <a:rPr lang="en-AU" sz="1300" dirty="0" smtClean="0"/>
                        <a:t>Unnamed boy, 11</a:t>
                      </a:r>
                      <a:endParaRPr lang="en-AU" sz="1300" dirty="0"/>
                    </a:p>
                  </a:txBody>
                  <a:tcPr/>
                </a:tc>
                <a:tc>
                  <a:txBody>
                    <a:bodyPr/>
                    <a:lstStyle/>
                    <a:p>
                      <a:r>
                        <a:rPr lang="en-AU" sz="1300" dirty="0" smtClean="0"/>
                        <a:t>Cape</a:t>
                      </a:r>
                      <a:r>
                        <a:rPr lang="en-AU" sz="1300" baseline="0" dirty="0" smtClean="0"/>
                        <a:t> Breton</a:t>
                      </a:r>
                      <a:endParaRPr lang="en-AU" sz="1300" dirty="0"/>
                    </a:p>
                  </a:txBody>
                  <a:tcPr/>
                </a:tc>
                <a:tc>
                  <a:txBody>
                    <a:bodyPr/>
                    <a:lstStyle/>
                    <a:p>
                      <a:r>
                        <a:rPr lang="en-AU" sz="1300" dirty="0" smtClean="0"/>
                        <a:t>Transition</a:t>
                      </a:r>
                      <a:r>
                        <a:rPr lang="en-AU" sz="1300" baseline="0" dirty="0" smtClean="0"/>
                        <a:t>, death</a:t>
                      </a:r>
                      <a:endParaRPr lang="en-AU" sz="1300" dirty="0"/>
                    </a:p>
                  </a:txBody>
                  <a:tcPr/>
                </a:tc>
              </a:tr>
              <a:tr h="271089">
                <a:tc>
                  <a:txBody>
                    <a:bodyPr/>
                    <a:lstStyle/>
                    <a:p>
                      <a:r>
                        <a:rPr lang="en-AU" sz="1300" dirty="0" smtClean="0"/>
                        <a:t>‘Second Spring’</a:t>
                      </a:r>
                      <a:r>
                        <a:rPr lang="en-AU" sz="1300" baseline="0" dirty="0" smtClean="0"/>
                        <a:t> </a:t>
                      </a:r>
                      <a:endParaRPr lang="en-AU" sz="1300" dirty="0"/>
                    </a:p>
                  </a:txBody>
                  <a:tcPr/>
                </a:tc>
                <a:tc>
                  <a:txBody>
                    <a:bodyPr/>
                    <a:lstStyle/>
                    <a:p>
                      <a:r>
                        <a:rPr lang="en-AU" sz="1300" dirty="0" smtClean="0"/>
                        <a:t>Unnamed boy, early teens</a:t>
                      </a:r>
                      <a:endParaRPr lang="en-AU" sz="1300" dirty="0"/>
                    </a:p>
                  </a:txBody>
                  <a:tcPr/>
                </a:tc>
                <a:tc>
                  <a:txBody>
                    <a:bodyPr/>
                    <a:lstStyle/>
                    <a:p>
                      <a:r>
                        <a:rPr lang="en-AU" sz="1300" dirty="0" smtClean="0"/>
                        <a:t>Not stated</a:t>
                      </a:r>
                      <a:endParaRPr lang="en-AU" sz="1300" dirty="0"/>
                    </a:p>
                  </a:txBody>
                  <a:tcPr/>
                </a:tc>
                <a:tc>
                  <a:txBody>
                    <a:bodyPr/>
                    <a:lstStyle/>
                    <a:p>
                      <a:r>
                        <a:rPr lang="en-AU" sz="1300" dirty="0" smtClean="0"/>
                        <a:t>Tradition,</a:t>
                      </a:r>
                      <a:r>
                        <a:rPr lang="en-AU" sz="1300" baseline="0" dirty="0" smtClean="0"/>
                        <a:t> transition </a:t>
                      </a:r>
                      <a:endParaRPr lang="en-AU" sz="1300" dirty="0"/>
                    </a:p>
                  </a:txBody>
                  <a:tcPr/>
                </a:tc>
              </a:tr>
              <a:tr h="271089">
                <a:tc>
                  <a:txBody>
                    <a:bodyPr/>
                    <a:lstStyle/>
                    <a:p>
                      <a:r>
                        <a:rPr lang="en-AU" sz="1300" dirty="0" smtClean="0"/>
                        <a:t>‘Winter Dog’</a:t>
                      </a:r>
                      <a:endParaRPr lang="en-AU" sz="1300" dirty="0"/>
                    </a:p>
                  </a:txBody>
                  <a:tcPr/>
                </a:tc>
                <a:tc>
                  <a:txBody>
                    <a:bodyPr/>
                    <a:lstStyle/>
                    <a:p>
                      <a:r>
                        <a:rPr lang="en-AU" sz="1300" dirty="0" smtClean="0"/>
                        <a:t>Unnamed older man, himself as a boy</a:t>
                      </a:r>
                      <a:endParaRPr lang="en-AU" sz="1300" dirty="0"/>
                    </a:p>
                  </a:txBody>
                  <a:tcPr/>
                </a:tc>
                <a:tc>
                  <a:txBody>
                    <a:bodyPr/>
                    <a:lstStyle/>
                    <a:p>
                      <a:r>
                        <a:rPr lang="en-AU" sz="1300" dirty="0" smtClean="0"/>
                        <a:t>Ontario;</a:t>
                      </a:r>
                      <a:r>
                        <a:rPr lang="en-AU" sz="1300" baseline="0" dirty="0" smtClean="0"/>
                        <a:t> Cape Breton</a:t>
                      </a:r>
                      <a:endParaRPr lang="en-AU" sz="1300" dirty="0"/>
                    </a:p>
                  </a:txBody>
                  <a:tcPr/>
                </a:tc>
                <a:tc>
                  <a:txBody>
                    <a:bodyPr/>
                    <a:lstStyle/>
                    <a:p>
                      <a:r>
                        <a:rPr lang="en-AU" sz="1300" dirty="0" smtClean="0"/>
                        <a:t>Death</a:t>
                      </a:r>
                      <a:endParaRPr lang="en-AU" sz="1300" dirty="0"/>
                    </a:p>
                  </a:txBody>
                  <a:tcPr/>
                </a:tc>
              </a:tr>
              <a:tr h="474405">
                <a:tc>
                  <a:txBody>
                    <a:bodyPr/>
                    <a:lstStyle/>
                    <a:p>
                      <a:r>
                        <a:rPr lang="en-AU" sz="1300" dirty="0" smtClean="0"/>
                        <a:t>‘The Turning of Perfection’</a:t>
                      </a:r>
                      <a:endParaRPr lang="en-AU" sz="1300" dirty="0"/>
                    </a:p>
                  </a:txBody>
                  <a:tcPr/>
                </a:tc>
                <a:tc>
                  <a:txBody>
                    <a:bodyPr/>
                    <a:lstStyle/>
                    <a:p>
                      <a:r>
                        <a:rPr lang="en-AU" sz="1300" dirty="0" smtClean="0"/>
                        <a:t>Archibald, 78 (and as a younger</a:t>
                      </a:r>
                      <a:r>
                        <a:rPr lang="en-AU" sz="1300" baseline="0" dirty="0" smtClean="0"/>
                        <a:t> man)</a:t>
                      </a:r>
                      <a:endParaRPr lang="en-AU" sz="1300" dirty="0"/>
                    </a:p>
                  </a:txBody>
                  <a:tcPr/>
                </a:tc>
                <a:tc>
                  <a:txBody>
                    <a:bodyPr/>
                    <a:lstStyle/>
                    <a:p>
                      <a:r>
                        <a:rPr lang="en-AU" sz="1300" dirty="0" smtClean="0"/>
                        <a:t>Cape Breton</a:t>
                      </a:r>
                      <a:endParaRPr lang="en-AU" sz="1300" dirty="0"/>
                    </a:p>
                  </a:txBody>
                  <a:tcPr/>
                </a:tc>
                <a:tc>
                  <a:txBody>
                    <a:bodyPr/>
                    <a:lstStyle/>
                    <a:p>
                      <a:r>
                        <a:rPr lang="en-AU" sz="1300" dirty="0" smtClean="0"/>
                        <a:t>Tradition</a:t>
                      </a:r>
                      <a:endParaRPr lang="en-AU" sz="1300" dirty="0"/>
                    </a:p>
                  </a:txBody>
                  <a:tcPr/>
                </a:tc>
              </a:tr>
              <a:tr h="271089">
                <a:tc>
                  <a:txBody>
                    <a:bodyPr/>
                    <a:lstStyle/>
                    <a:p>
                      <a:r>
                        <a:rPr lang="en-AU" sz="1300" dirty="0" smtClean="0"/>
                        <a:t>‘Vision’</a:t>
                      </a:r>
                      <a:endParaRPr lang="en-AU" sz="1300" dirty="0"/>
                    </a:p>
                  </a:txBody>
                  <a:tcPr/>
                </a:tc>
                <a:tc>
                  <a:txBody>
                    <a:bodyPr/>
                    <a:lstStyle/>
                    <a:p>
                      <a:r>
                        <a:rPr lang="en-AU" sz="1300" dirty="0" smtClean="0"/>
                        <a:t>Unnamed man; his father, Alex, as a child</a:t>
                      </a:r>
                      <a:r>
                        <a:rPr lang="en-AU" sz="1300" baseline="0" dirty="0" smtClean="0"/>
                        <a:t> and young man</a:t>
                      </a:r>
                      <a:endParaRPr lang="en-AU" sz="1300" dirty="0"/>
                    </a:p>
                  </a:txBody>
                  <a:tcPr/>
                </a:tc>
                <a:tc>
                  <a:txBody>
                    <a:bodyPr/>
                    <a:lstStyle/>
                    <a:p>
                      <a:r>
                        <a:rPr lang="en-AU" sz="1300" dirty="0" smtClean="0"/>
                        <a:t>Not stated</a:t>
                      </a:r>
                      <a:endParaRPr lang="en-AU" sz="1300" dirty="0"/>
                    </a:p>
                  </a:txBody>
                  <a:tcPr/>
                </a:tc>
                <a:tc>
                  <a:txBody>
                    <a:bodyPr/>
                    <a:lstStyle/>
                    <a:p>
                      <a:r>
                        <a:rPr lang="en-AU" sz="1300" dirty="0" smtClean="0"/>
                        <a:t>Tradition, death</a:t>
                      </a:r>
                      <a:endParaRPr lang="en-AU" sz="1300" dirty="0"/>
                    </a:p>
                  </a:txBody>
                  <a:tcPr/>
                </a:tc>
              </a:tr>
              <a:tr h="271089">
                <a:tc>
                  <a:txBody>
                    <a:bodyPr/>
                    <a:lstStyle/>
                    <a:p>
                      <a:r>
                        <a:rPr lang="en-AU" sz="1300" dirty="0" smtClean="0"/>
                        <a:t>‘Island’</a:t>
                      </a:r>
                      <a:endParaRPr lang="en-AU" sz="1300" dirty="0"/>
                    </a:p>
                  </a:txBody>
                  <a:tcPr/>
                </a:tc>
                <a:tc>
                  <a:txBody>
                    <a:bodyPr/>
                    <a:lstStyle/>
                    <a:p>
                      <a:r>
                        <a:rPr lang="en-AU" sz="1300" dirty="0" smtClean="0"/>
                        <a:t>Agnes </a:t>
                      </a:r>
                      <a:r>
                        <a:rPr lang="en-AU" sz="1300" dirty="0" err="1" smtClean="0"/>
                        <a:t>MacPhedran</a:t>
                      </a:r>
                      <a:endParaRPr lang="en-AU" sz="1300" dirty="0"/>
                    </a:p>
                  </a:txBody>
                  <a:tcPr/>
                </a:tc>
                <a:tc>
                  <a:txBody>
                    <a:bodyPr/>
                    <a:lstStyle/>
                    <a:p>
                      <a:r>
                        <a:rPr lang="en-AU" sz="1300" dirty="0" smtClean="0"/>
                        <a:t>Not stated</a:t>
                      </a:r>
                      <a:endParaRPr lang="en-AU" sz="1300" dirty="0"/>
                    </a:p>
                  </a:txBody>
                  <a:tcPr/>
                </a:tc>
                <a:tc>
                  <a:txBody>
                    <a:bodyPr/>
                    <a:lstStyle/>
                    <a:p>
                      <a:r>
                        <a:rPr lang="en-AU" sz="1300" dirty="0" smtClean="0"/>
                        <a:t>Tradition,</a:t>
                      </a:r>
                      <a:r>
                        <a:rPr lang="en-AU" sz="1300" baseline="0" dirty="0" smtClean="0"/>
                        <a:t> transition, outsiders, belonging, death</a:t>
                      </a:r>
                      <a:endParaRPr lang="en-AU" sz="1300" dirty="0"/>
                    </a:p>
                  </a:txBody>
                  <a:tcPr/>
                </a:tc>
              </a:tr>
            </a:tbl>
          </a:graphicData>
        </a:graphic>
      </p:graphicFrame>
    </p:spTree>
    <p:extLst>
      <p:ext uri="{BB962C8B-B14F-4D97-AF65-F5344CB8AC3E}">
        <p14:creationId xmlns:p14="http://schemas.microsoft.com/office/powerpoint/2010/main" val="1739864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Stories</a:t>
            </a:r>
            <a:endParaRPr lang="en-AU" dirty="0"/>
          </a:p>
        </p:txBody>
      </p:sp>
      <p:sp>
        <p:nvSpPr>
          <p:cNvPr id="3" name="Content Placeholder 2"/>
          <p:cNvSpPr>
            <a:spLocks noGrp="1"/>
          </p:cNvSpPr>
          <p:nvPr>
            <p:ph idx="1"/>
          </p:nvPr>
        </p:nvSpPr>
        <p:spPr/>
        <p:txBody>
          <a:bodyPr/>
          <a:lstStyle/>
          <a:p>
            <a:r>
              <a:rPr lang="en-US" sz="2400" dirty="0"/>
              <a:t>The Boat</a:t>
            </a:r>
            <a:endParaRPr lang="en-AU" sz="2400" dirty="0"/>
          </a:p>
          <a:p>
            <a:r>
              <a:rPr lang="en-US" sz="2400" dirty="0"/>
              <a:t>The Vastness of the Dark</a:t>
            </a:r>
            <a:endParaRPr lang="en-AU" sz="2400" dirty="0"/>
          </a:p>
          <a:p>
            <a:r>
              <a:rPr lang="en-US" sz="2400" dirty="0"/>
              <a:t>The Return</a:t>
            </a:r>
            <a:endParaRPr lang="en-AU" sz="2400" dirty="0"/>
          </a:p>
          <a:p>
            <a:r>
              <a:rPr lang="en-US" sz="2400" dirty="0"/>
              <a:t>The Lost Salt Gift of Blood</a:t>
            </a:r>
            <a:endParaRPr lang="en-AU" sz="2400" dirty="0"/>
          </a:p>
          <a:p>
            <a:r>
              <a:rPr lang="en-US" sz="2400" dirty="0"/>
              <a:t>The Road to Rankin’s Point</a:t>
            </a:r>
            <a:endParaRPr lang="en-AU" sz="2400" dirty="0"/>
          </a:p>
          <a:p>
            <a:r>
              <a:rPr lang="en-US" sz="2400" dirty="0"/>
              <a:t>Island</a:t>
            </a:r>
            <a:endParaRPr lang="en-AU" sz="2400" dirty="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955" y="2331970"/>
            <a:ext cx="4229816" cy="4229816"/>
          </a:xfrm>
          <a:prstGeom prst="rect">
            <a:avLst/>
          </a:prstGeom>
        </p:spPr>
      </p:pic>
    </p:spTree>
    <p:extLst>
      <p:ext uri="{BB962C8B-B14F-4D97-AF65-F5344CB8AC3E}">
        <p14:creationId xmlns:p14="http://schemas.microsoft.com/office/powerpoint/2010/main" val="51774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SAC Topics</a:t>
            </a:r>
            <a:endParaRPr lang="en-AU" dirty="0"/>
          </a:p>
        </p:txBody>
      </p:sp>
      <p:sp>
        <p:nvSpPr>
          <p:cNvPr id="3" name="Content Placeholder 2"/>
          <p:cNvSpPr>
            <a:spLocks noGrp="1"/>
          </p:cNvSpPr>
          <p:nvPr>
            <p:ph idx="1"/>
          </p:nvPr>
        </p:nvSpPr>
        <p:spPr>
          <a:xfrm>
            <a:off x="489398" y="2603499"/>
            <a:ext cx="11062952" cy="3668511"/>
          </a:xfrm>
        </p:spPr>
        <p:txBody>
          <a:bodyPr>
            <a:normAutofit/>
          </a:bodyPr>
          <a:lstStyle/>
          <a:p>
            <a:pPr marL="0" indent="0">
              <a:buNone/>
            </a:pPr>
            <a:r>
              <a:rPr lang="en-AU" dirty="0"/>
              <a:t>Choose </a:t>
            </a:r>
            <a:r>
              <a:rPr lang="en-AU" u="sng" dirty="0"/>
              <a:t>ONE</a:t>
            </a:r>
            <a:r>
              <a:rPr lang="en-AU" dirty="0"/>
              <a:t> of the following tasks to demonstrate a creative interpretation of the selected text:</a:t>
            </a:r>
            <a:r>
              <a:rPr lang="en-AU" b="1" dirty="0"/>
              <a:t/>
            </a:r>
            <a:br>
              <a:rPr lang="en-AU" b="1" dirty="0"/>
            </a:br>
            <a:endParaRPr lang="en-AU" dirty="0"/>
          </a:p>
          <a:p>
            <a:pPr lvl="0"/>
            <a:r>
              <a:rPr lang="en-AU" b="1" dirty="0"/>
              <a:t>Fill a silence in the text </a:t>
            </a:r>
            <a:br>
              <a:rPr lang="en-AU" b="1" dirty="0"/>
            </a:br>
            <a:r>
              <a:rPr lang="en-AU" dirty="0"/>
              <a:t>For example: prologue, epilogue, giving a voice to a silent character</a:t>
            </a:r>
          </a:p>
          <a:p>
            <a:pPr marL="0" indent="0">
              <a:buNone/>
            </a:pPr>
            <a:r>
              <a:rPr lang="en-AU" b="1" dirty="0"/>
              <a:t/>
            </a:r>
            <a:br>
              <a:rPr lang="en-AU" b="1" dirty="0"/>
            </a:br>
            <a:r>
              <a:rPr lang="en-AU" b="1" dirty="0" smtClean="0"/>
              <a:t>     OR</a:t>
            </a:r>
            <a:endParaRPr lang="en-AU" dirty="0"/>
          </a:p>
          <a:p>
            <a:pPr marL="0" indent="0">
              <a:buNone/>
            </a:pPr>
            <a:r>
              <a:rPr lang="en-AU" b="1" dirty="0"/>
              <a:t> </a:t>
            </a:r>
            <a:endParaRPr lang="en-AU" dirty="0"/>
          </a:p>
          <a:p>
            <a:pPr lvl="0"/>
            <a:r>
              <a:rPr lang="en-AU" b="1" dirty="0"/>
              <a:t>Present an alternative perspective from a selected story</a:t>
            </a:r>
            <a:br>
              <a:rPr lang="en-AU" b="1" dirty="0"/>
            </a:br>
            <a:r>
              <a:rPr lang="en-AU" dirty="0"/>
              <a:t>For example: the father’s perspective in The Return, the grandmother’s perspective in The Road To Rankin’s Point, the grandfather’s or boy’s </a:t>
            </a:r>
            <a:br>
              <a:rPr lang="en-AU" dirty="0"/>
            </a:br>
            <a:r>
              <a:rPr lang="en-AU" dirty="0"/>
              <a:t>perspective in The Lost Salt Gift of Blood.</a:t>
            </a:r>
          </a:p>
          <a:p>
            <a:endParaRPr lang="en-AU" dirty="0"/>
          </a:p>
        </p:txBody>
      </p:sp>
    </p:spTree>
    <p:extLst>
      <p:ext uri="{BB962C8B-B14F-4D97-AF65-F5344CB8AC3E}">
        <p14:creationId xmlns:p14="http://schemas.microsoft.com/office/powerpoint/2010/main" val="3904747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a:xfrm>
            <a:off x="1154954" y="2603500"/>
            <a:ext cx="9882240" cy="3416300"/>
          </a:xfrm>
        </p:spPr>
        <p:txBody>
          <a:bodyPr/>
          <a:lstStyle/>
          <a:p>
            <a:r>
              <a:rPr lang="en-AU" dirty="0" smtClean="0"/>
              <a:t>Insight Text Guides: Alistair MacLeod’s ‘Island’</a:t>
            </a:r>
          </a:p>
          <a:p>
            <a:r>
              <a:rPr lang="en-AU" dirty="0" smtClean="0"/>
              <a:t>VATE Inside Stories, Island: Collected Stories by Alistair MacLeod</a:t>
            </a:r>
          </a:p>
          <a:p>
            <a:r>
              <a:rPr lang="en-AU" dirty="0" smtClean="0"/>
              <a:t>Oxford Reading and Creating, Reading and Comparing – Horne, Nolan &amp; Williams</a:t>
            </a:r>
          </a:p>
          <a:p>
            <a:endParaRPr lang="en-AU" dirty="0"/>
          </a:p>
        </p:txBody>
      </p:sp>
    </p:spTree>
    <p:extLst>
      <p:ext uri="{BB962C8B-B14F-4D97-AF65-F5344CB8AC3E}">
        <p14:creationId xmlns:p14="http://schemas.microsoft.com/office/powerpoint/2010/main" val="256857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‘quick write’…</a:t>
            </a:r>
            <a:endParaRPr lang="en-AU" dirty="0"/>
          </a:p>
        </p:txBody>
      </p:sp>
      <p:sp>
        <p:nvSpPr>
          <p:cNvPr id="3" name="Content Placeholder 2"/>
          <p:cNvSpPr>
            <a:spLocks noGrp="1"/>
          </p:cNvSpPr>
          <p:nvPr>
            <p:ph idx="1"/>
          </p:nvPr>
        </p:nvSpPr>
        <p:spPr>
          <a:xfrm>
            <a:off x="1154954" y="2603499"/>
            <a:ext cx="9792088" cy="3720027"/>
          </a:xfrm>
        </p:spPr>
        <p:txBody>
          <a:bodyPr/>
          <a:lstStyle/>
          <a:p>
            <a:r>
              <a:rPr lang="en-AU" dirty="0" smtClean="0"/>
              <a:t>Look at ‘The Boat’ (page 3) where the narrator describes his earliest memory of his mother. </a:t>
            </a:r>
          </a:p>
          <a:p>
            <a:r>
              <a:rPr lang="en-AU" dirty="0" smtClean="0"/>
              <a:t>Note the use of repetition of “the boat”</a:t>
            </a:r>
          </a:p>
          <a:p>
            <a:r>
              <a:rPr lang="en-AU" dirty="0" smtClean="0"/>
              <a:t>Select an object that you associate with your childhood and write a short paragraph connecting your earliest memories of your father/mother with the selected object.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637" y="708026"/>
            <a:ext cx="1828800" cy="12382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931" b="12416"/>
          <a:stretch/>
        </p:blipFill>
        <p:spPr>
          <a:xfrm>
            <a:off x="8362542" y="4268834"/>
            <a:ext cx="2739046" cy="2589166"/>
          </a:xfrm>
          <a:prstGeom prst="rect">
            <a:avLst/>
          </a:prstGeom>
        </p:spPr>
      </p:pic>
    </p:spTree>
    <p:extLst>
      <p:ext uri="{BB962C8B-B14F-4D97-AF65-F5344CB8AC3E}">
        <p14:creationId xmlns:p14="http://schemas.microsoft.com/office/powerpoint/2010/main" val="2345505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Story Summaries</a:t>
            </a:r>
            <a:endParaRPr lang="en-AU" dirty="0"/>
          </a:p>
        </p:txBody>
      </p:sp>
      <p:sp>
        <p:nvSpPr>
          <p:cNvPr id="3" name="Content Placeholder 2"/>
          <p:cNvSpPr>
            <a:spLocks noGrp="1"/>
          </p:cNvSpPr>
          <p:nvPr>
            <p:ph idx="1"/>
          </p:nvPr>
        </p:nvSpPr>
        <p:spPr>
          <a:xfrm>
            <a:off x="605307" y="2603498"/>
            <a:ext cx="10740979" cy="3797301"/>
          </a:xfrm>
        </p:spPr>
        <p:txBody>
          <a:bodyPr>
            <a:normAutofit/>
          </a:bodyPr>
          <a:lstStyle/>
          <a:p>
            <a:r>
              <a:rPr lang="en-AU" dirty="0" smtClean="0"/>
              <a:t>Form small groups and choose one of the selected six focus stories.</a:t>
            </a:r>
          </a:p>
          <a:p>
            <a:r>
              <a:rPr lang="en-AU" dirty="0" smtClean="0"/>
              <a:t>Each group will be responsible for developing a </a:t>
            </a:r>
            <a:r>
              <a:rPr lang="en-AU" u="sng" dirty="0" smtClean="0"/>
              <a:t>short</a:t>
            </a:r>
            <a:r>
              <a:rPr lang="en-AU" dirty="0" smtClean="0"/>
              <a:t> summary for the story</a:t>
            </a:r>
          </a:p>
          <a:p>
            <a:r>
              <a:rPr lang="en-AU" dirty="0" smtClean="0"/>
              <a:t>Your summary should include:</a:t>
            </a:r>
          </a:p>
          <a:p>
            <a:pPr marL="0" indent="0">
              <a:buNone/>
            </a:pPr>
            <a:r>
              <a:rPr lang="en-AU" dirty="0" smtClean="0"/>
              <a:t>	- In brief, what the story is about</a:t>
            </a:r>
          </a:p>
          <a:p>
            <a:pPr marL="0" indent="0">
              <a:buNone/>
            </a:pPr>
            <a:r>
              <a:rPr lang="en-AU" dirty="0" smtClean="0"/>
              <a:t>	- Specific language features of the story EG. Imagery, first-person narrative</a:t>
            </a:r>
          </a:p>
          <a:p>
            <a:pPr marL="0" indent="0">
              <a:buNone/>
            </a:pPr>
            <a:r>
              <a:rPr lang="en-AU" dirty="0" smtClean="0"/>
              <a:t>	- Key ideas and/or themes expressed in the story</a:t>
            </a:r>
          </a:p>
          <a:p>
            <a:pPr marL="0" indent="0">
              <a:buNone/>
            </a:pPr>
            <a:r>
              <a:rPr lang="en-AU" dirty="0" smtClean="0"/>
              <a:t>	- How the story made each group member feel</a:t>
            </a:r>
          </a:p>
          <a:p>
            <a:r>
              <a:rPr lang="en-AU" dirty="0" smtClean="0"/>
              <a:t>Each group will be required to report their summary to the class with an expectation that they will e-mail a clear and accurate document to the teacher in order to share with the rest of the class.</a:t>
            </a:r>
          </a:p>
          <a:p>
            <a:pPr marL="0" indent="0">
              <a:buNone/>
            </a:pPr>
            <a:endParaRPr lang="en-AU" dirty="0"/>
          </a:p>
        </p:txBody>
      </p:sp>
    </p:spTree>
    <p:extLst>
      <p:ext uri="{BB962C8B-B14F-4D97-AF65-F5344CB8AC3E}">
        <p14:creationId xmlns:p14="http://schemas.microsoft.com/office/powerpoint/2010/main" val="3296204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the Outcome requirements?</a:t>
            </a:r>
            <a:endParaRPr lang="en-AU" dirty="0"/>
          </a:p>
        </p:txBody>
      </p:sp>
      <p:sp>
        <p:nvSpPr>
          <p:cNvPr id="3" name="Content Placeholder 2"/>
          <p:cNvSpPr>
            <a:spLocks noGrp="1"/>
          </p:cNvSpPr>
          <p:nvPr>
            <p:ph idx="1"/>
          </p:nvPr>
        </p:nvSpPr>
        <p:spPr>
          <a:xfrm>
            <a:off x="463640" y="2807594"/>
            <a:ext cx="11114468" cy="3709116"/>
          </a:xfrm>
        </p:spPr>
        <p:txBody>
          <a:bodyPr>
            <a:normAutofit/>
          </a:bodyPr>
          <a:lstStyle/>
          <a:p>
            <a:r>
              <a:rPr lang="en-US" dirty="0" smtClean="0"/>
              <a:t>Students </a:t>
            </a:r>
            <a:r>
              <a:rPr lang="en-US" dirty="0"/>
              <a:t>present </a:t>
            </a:r>
            <a:r>
              <a:rPr lang="en-US" dirty="0">
                <a:solidFill>
                  <a:srgbClr val="FF0000"/>
                </a:solidFill>
              </a:rPr>
              <a:t>sustained creative responses </a:t>
            </a:r>
            <a:r>
              <a:rPr lang="en-US" dirty="0"/>
              <a:t>to selected texts, </a:t>
            </a:r>
            <a:r>
              <a:rPr lang="en-US" dirty="0">
                <a:solidFill>
                  <a:srgbClr val="FF0000"/>
                </a:solidFill>
              </a:rPr>
              <a:t>demonstrating</a:t>
            </a:r>
            <a:r>
              <a:rPr lang="en-US" dirty="0"/>
              <a:t> their </a:t>
            </a:r>
            <a:r>
              <a:rPr lang="en-US" dirty="0">
                <a:solidFill>
                  <a:srgbClr val="FF0000"/>
                </a:solidFill>
              </a:rPr>
              <a:t>understanding of the world of the texts </a:t>
            </a:r>
            <a:r>
              <a:rPr lang="en-US" dirty="0"/>
              <a:t>and </a:t>
            </a:r>
            <a:r>
              <a:rPr lang="en-US" dirty="0">
                <a:solidFill>
                  <a:srgbClr val="FF0000"/>
                </a:solidFill>
              </a:rPr>
              <a:t>how texts construct meaning</a:t>
            </a:r>
            <a:r>
              <a:rPr lang="en-US" dirty="0"/>
              <a:t>. In developing a creative response they </a:t>
            </a:r>
            <a:r>
              <a:rPr lang="en-US" dirty="0">
                <a:solidFill>
                  <a:srgbClr val="FF0000"/>
                </a:solidFill>
              </a:rPr>
              <a:t>explore issues of purpose and audience and make key choices about structure, conventions and language</a:t>
            </a:r>
            <a:r>
              <a:rPr lang="en-US" dirty="0"/>
              <a:t>. They develop a </a:t>
            </a:r>
            <a:r>
              <a:rPr lang="en-US" dirty="0">
                <a:solidFill>
                  <a:srgbClr val="FF0000"/>
                </a:solidFill>
              </a:rPr>
              <a:t>credible and effective voice and style and use the chosen features of the selected text</a:t>
            </a:r>
            <a:r>
              <a:rPr lang="en-US" dirty="0"/>
              <a:t>, for example characters, narrative or dialogue, to </a:t>
            </a:r>
            <a:r>
              <a:rPr lang="en-US" dirty="0">
                <a:solidFill>
                  <a:srgbClr val="FF0000"/>
                </a:solidFill>
              </a:rPr>
              <a:t>offer an interpretation of the selected text</a:t>
            </a:r>
            <a:r>
              <a:rPr lang="en-US" dirty="0"/>
              <a:t>. They </a:t>
            </a:r>
            <a:r>
              <a:rPr lang="en-US" dirty="0">
                <a:solidFill>
                  <a:srgbClr val="FF0000"/>
                </a:solidFill>
              </a:rPr>
              <a:t>produce and share drafts, </a:t>
            </a:r>
            <a:r>
              <a:rPr lang="en-US" dirty="0" err="1">
                <a:solidFill>
                  <a:srgbClr val="FF0000"/>
                </a:solidFill>
              </a:rPr>
              <a:t>practising</a:t>
            </a:r>
            <a:r>
              <a:rPr lang="en-US" dirty="0">
                <a:solidFill>
                  <a:srgbClr val="FF0000"/>
                </a:solidFill>
              </a:rPr>
              <a:t> the skills of revision, editing and refining for stylistic and imaginative effect</a:t>
            </a:r>
            <a:r>
              <a:rPr lang="en-US" dirty="0" smtClean="0"/>
              <a:t>.</a:t>
            </a:r>
          </a:p>
          <a:p>
            <a:r>
              <a:rPr lang="en-US" b="1" i="1" dirty="0" smtClean="0"/>
              <a:t>In pairs, go through the highlighted key words and phrases and discuss the skills you need to demonstrate to successfully complete this Outcome.</a:t>
            </a:r>
          </a:p>
          <a:p>
            <a:r>
              <a:rPr lang="en-US" b="1" i="1" dirty="0" smtClean="0"/>
              <a:t>As a class, discuss any questions or comments you may have in regards to this.</a:t>
            </a:r>
            <a:endParaRPr lang="en-AU" b="1" i="1" dirty="0"/>
          </a:p>
          <a:p>
            <a:endParaRPr lang="en-AU" dirty="0"/>
          </a:p>
        </p:txBody>
      </p:sp>
    </p:spTree>
    <p:extLst>
      <p:ext uri="{BB962C8B-B14F-4D97-AF65-F5344CB8AC3E}">
        <p14:creationId xmlns:p14="http://schemas.microsoft.com/office/powerpoint/2010/main" val="394479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500" dirty="0" smtClean="0"/>
              <a:t>How do I write ‘in the world of the text’?</a:t>
            </a:r>
            <a:endParaRPr lang="en-AU" sz="3500" dirty="0"/>
          </a:p>
        </p:txBody>
      </p:sp>
      <p:sp>
        <p:nvSpPr>
          <p:cNvPr id="3" name="Content Placeholder 2"/>
          <p:cNvSpPr>
            <a:spLocks noGrp="1"/>
          </p:cNvSpPr>
          <p:nvPr>
            <p:ph idx="1"/>
          </p:nvPr>
        </p:nvSpPr>
        <p:spPr>
          <a:xfrm>
            <a:off x="837128" y="2603500"/>
            <a:ext cx="10354614" cy="3423814"/>
          </a:xfrm>
        </p:spPr>
        <p:txBody>
          <a:bodyPr/>
          <a:lstStyle/>
          <a:p>
            <a:r>
              <a:rPr lang="en-AU" dirty="0" smtClean="0"/>
              <a:t>You </a:t>
            </a:r>
            <a:r>
              <a:rPr lang="en-AU" u="sng" dirty="0" smtClean="0"/>
              <a:t>do not</a:t>
            </a:r>
            <a:r>
              <a:rPr lang="en-AU" dirty="0" smtClean="0"/>
              <a:t> have to write like Alistair MacLeod</a:t>
            </a:r>
          </a:p>
          <a:p>
            <a:r>
              <a:rPr lang="en-AU" dirty="0" smtClean="0"/>
              <a:t>To write in ‘the world of the text’, you simply need to consider what type of world the author has created for their reader </a:t>
            </a:r>
          </a:p>
          <a:p>
            <a:r>
              <a:rPr lang="en-AU" dirty="0" smtClean="0"/>
              <a:t>It’s more than just the physical setting of the text; other aspects of the text such as character, plot, narration, mood and atmosphere all contribute to the world of the text and hence, how we become involved in and react to it</a:t>
            </a:r>
          </a:p>
          <a:p>
            <a:r>
              <a:rPr lang="en-AU" dirty="0" smtClean="0"/>
              <a:t>Each time you love or hate a character or get immersed in the setting or the time of a text, you are reacting to it and engaging with the world of the text. Very simply: how does the text make you feel?</a:t>
            </a:r>
            <a:endParaRPr lang="en-AU" dirty="0"/>
          </a:p>
        </p:txBody>
      </p:sp>
    </p:spTree>
    <p:extLst>
      <p:ext uri="{BB962C8B-B14F-4D97-AF65-F5344CB8AC3E}">
        <p14:creationId xmlns:p14="http://schemas.microsoft.com/office/powerpoint/2010/main" val="393791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41787"/>
            <a:ext cx="9723549" cy="250355"/>
          </a:xfrm>
        </p:spPr>
        <p:txBody>
          <a:bodyPr/>
          <a:lstStyle/>
          <a:p>
            <a:r>
              <a:rPr lang="en-AU" sz="3000" b="1" dirty="0" smtClean="0">
                <a:solidFill>
                  <a:schemeClr val="tx1"/>
                </a:solidFill>
              </a:rPr>
              <a:t>    Things you will need to know and understand:</a:t>
            </a:r>
            <a:br>
              <a:rPr lang="en-AU" sz="3000" b="1" dirty="0" smtClean="0">
                <a:solidFill>
                  <a:schemeClr val="tx1"/>
                </a:solidFill>
              </a:rPr>
            </a:br>
            <a:endParaRPr lang="en-AU" sz="3000" b="1" dirty="0">
              <a:solidFill>
                <a:schemeClr val="tx1"/>
              </a:solidFill>
            </a:endParaRPr>
          </a:p>
        </p:txBody>
      </p:sp>
      <p:sp>
        <p:nvSpPr>
          <p:cNvPr id="4" name="TextBox 3"/>
          <p:cNvSpPr txBox="1"/>
          <p:nvPr/>
        </p:nvSpPr>
        <p:spPr>
          <a:xfrm>
            <a:off x="476519" y="991673"/>
            <a:ext cx="4250028" cy="5586145"/>
          </a:xfrm>
          <a:prstGeom prst="rect">
            <a:avLst/>
          </a:prstGeom>
          <a:noFill/>
        </p:spPr>
        <p:txBody>
          <a:bodyPr wrap="square" rtlCol="0">
            <a:spAutoFit/>
          </a:bodyPr>
          <a:lstStyle/>
          <a:p>
            <a:r>
              <a:rPr lang="en-AU" sz="1700" dirty="0" smtClean="0"/>
              <a:t>Author background</a:t>
            </a:r>
          </a:p>
          <a:p>
            <a:endParaRPr lang="en-AU" sz="1700" dirty="0"/>
          </a:p>
          <a:p>
            <a:r>
              <a:rPr lang="en-AU" sz="1700" dirty="0" smtClean="0"/>
              <a:t>Historical background/setting</a:t>
            </a:r>
          </a:p>
          <a:p>
            <a:endParaRPr lang="en-AU" sz="1700" dirty="0"/>
          </a:p>
          <a:p>
            <a:r>
              <a:rPr lang="en-AU" sz="1700" dirty="0" smtClean="0"/>
              <a:t>Plot (for selected stories)</a:t>
            </a:r>
          </a:p>
          <a:p>
            <a:endParaRPr lang="en-AU" sz="1700" dirty="0"/>
          </a:p>
          <a:p>
            <a:r>
              <a:rPr lang="en-AU" sz="1700" dirty="0" smtClean="0"/>
              <a:t>Character/s (for selected stories)</a:t>
            </a:r>
          </a:p>
          <a:p>
            <a:endParaRPr lang="en-AU" sz="1700" dirty="0"/>
          </a:p>
          <a:p>
            <a:r>
              <a:rPr lang="en-AU" sz="1700" dirty="0" smtClean="0"/>
              <a:t>Context</a:t>
            </a:r>
          </a:p>
          <a:p>
            <a:endParaRPr lang="en-AU" sz="1700" dirty="0"/>
          </a:p>
          <a:p>
            <a:r>
              <a:rPr lang="en-AU" sz="1700" dirty="0" smtClean="0"/>
              <a:t>Views and Values</a:t>
            </a:r>
          </a:p>
          <a:p>
            <a:endParaRPr lang="en-AU" sz="1700" dirty="0"/>
          </a:p>
          <a:p>
            <a:r>
              <a:rPr lang="en-AU" sz="1700" dirty="0" smtClean="0"/>
              <a:t>Perspectives</a:t>
            </a:r>
          </a:p>
          <a:p>
            <a:endParaRPr lang="en-AU" sz="1700" dirty="0"/>
          </a:p>
          <a:p>
            <a:r>
              <a:rPr lang="en-AU" sz="1700" dirty="0" smtClean="0"/>
              <a:t>Structure</a:t>
            </a:r>
          </a:p>
          <a:p>
            <a:endParaRPr lang="en-AU" sz="1700" dirty="0"/>
          </a:p>
          <a:p>
            <a:r>
              <a:rPr lang="en-AU" sz="1700" dirty="0" smtClean="0"/>
              <a:t>Style</a:t>
            </a:r>
          </a:p>
          <a:p>
            <a:endParaRPr lang="en-AU" sz="1700" dirty="0"/>
          </a:p>
          <a:p>
            <a:r>
              <a:rPr lang="en-AU" sz="1700" dirty="0" smtClean="0"/>
              <a:t>Language and tone</a:t>
            </a:r>
          </a:p>
          <a:p>
            <a:endParaRPr lang="en-AU" sz="1700" dirty="0"/>
          </a:p>
          <a:p>
            <a:r>
              <a:rPr lang="en-AU" sz="1700" dirty="0" smtClean="0"/>
              <a:t>Narrative voice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903" y="1906073"/>
            <a:ext cx="6682077" cy="4447037"/>
          </a:xfrm>
          <a:prstGeom prst="rect">
            <a:avLst/>
          </a:prstGeom>
        </p:spPr>
      </p:pic>
    </p:spTree>
    <p:extLst>
      <p:ext uri="{BB962C8B-B14F-4D97-AF65-F5344CB8AC3E}">
        <p14:creationId xmlns:p14="http://schemas.microsoft.com/office/powerpoint/2010/main" val="3037323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Let’s start with…</a:t>
            </a:r>
            <a:br>
              <a:rPr lang="en-AU" sz="3200" dirty="0" smtClean="0"/>
            </a:br>
            <a:r>
              <a:rPr lang="en-AU" sz="3200" dirty="0" smtClean="0"/>
              <a:t>What do you already know about ‘Island’?</a:t>
            </a:r>
            <a:endParaRPr lang="en-AU" sz="3200" dirty="0"/>
          </a:p>
        </p:txBody>
      </p:sp>
      <p:sp>
        <p:nvSpPr>
          <p:cNvPr id="3" name="Content Placeholder 2"/>
          <p:cNvSpPr>
            <a:spLocks noGrp="1"/>
          </p:cNvSpPr>
          <p:nvPr>
            <p:ph idx="1"/>
          </p:nvPr>
        </p:nvSpPr>
        <p:spPr/>
        <p:txBody>
          <a:bodyPr/>
          <a:lstStyle/>
          <a:p>
            <a:r>
              <a:rPr lang="en-AU" dirty="0" smtClean="0"/>
              <a:t>As a class, brainstorm what you already know from your reading of the text</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185635" y="3181029"/>
            <a:ext cx="3306190" cy="3150799"/>
          </a:xfrm>
          <a:prstGeom prst="rect">
            <a:avLst/>
          </a:prstGeom>
        </p:spPr>
      </p:pic>
    </p:spTree>
    <p:extLst>
      <p:ext uri="{BB962C8B-B14F-4D97-AF65-F5344CB8AC3E}">
        <p14:creationId xmlns:p14="http://schemas.microsoft.com/office/powerpoint/2010/main" val="407948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500" dirty="0" smtClean="0"/>
              <a:t>What comes to mind when you hear the word ‘Island’?</a:t>
            </a:r>
            <a:endParaRPr lang="en-AU" sz="2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6674" y="2511379"/>
            <a:ext cx="4036711" cy="4036711"/>
          </a:xfrm>
        </p:spPr>
      </p:pic>
      <p:sp>
        <p:nvSpPr>
          <p:cNvPr id="5" name="TextBox 4"/>
          <p:cNvSpPr txBox="1"/>
          <p:nvPr/>
        </p:nvSpPr>
        <p:spPr>
          <a:xfrm>
            <a:off x="8538180" y="3593204"/>
            <a:ext cx="2884866" cy="1815923"/>
          </a:xfrm>
          <a:prstGeom prst="rect">
            <a:avLst/>
          </a:prstGeom>
          <a:noFill/>
        </p:spPr>
        <p:txBody>
          <a:bodyPr wrap="square" rtlCol="0">
            <a:spAutoFit/>
          </a:bodyPr>
          <a:lstStyle/>
          <a:p>
            <a:r>
              <a:rPr lang="en-AU" dirty="0" smtClean="0"/>
              <a:t>Why do you think ‘Island’ was chosen as the title for the collection of stories? What does this symbolise?</a:t>
            </a:r>
            <a:endParaRPr lang="en-AU" dirty="0"/>
          </a:p>
        </p:txBody>
      </p:sp>
    </p:spTree>
    <p:extLst>
      <p:ext uri="{BB962C8B-B14F-4D97-AF65-F5344CB8AC3E}">
        <p14:creationId xmlns:p14="http://schemas.microsoft.com/office/powerpoint/2010/main" val="3975125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author and his writing:</a:t>
            </a:r>
            <a:endParaRPr lang="en-AU" dirty="0"/>
          </a:p>
        </p:txBody>
      </p:sp>
      <p:sp>
        <p:nvSpPr>
          <p:cNvPr id="3" name="Content Placeholder 2"/>
          <p:cNvSpPr>
            <a:spLocks noGrp="1"/>
          </p:cNvSpPr>
          <p:nvPr>
            <p:ph idx="1"/>
          </p:nvPr>
        </p:nvSpPr>
        <p:spPr>
          <a:xfrm>
            <a:off x="515155" y="2279561"/>
            <a:ext cx="10908405" cy="4301543"/>
          </a:xfrm>
        </p:spPr>
        <p:txBody>
          <a:bodyPr>
            <a:normAutofit fontScale="92500"/>
          </a:bodyPr>
          <a:lstStyle/>
          <a:p>
            <a:r>
              <a:rPr lang="en-AU" dirty="0" smtClean="0"/>
              <a:t>Born 1936</a:t>
            </a:r>
          </a:p>
          <a:p>
            <a:r>
              <a:rPr lang="en-AU" dirty="0" smtClean="0"/>
              <a:t>Died 2014</a:t>
            </a:r>
          </a:p>
          <a:p>
            <a:r>
              <a:rPr lang="en-AU" dirty="0" smtClean="0"/>
              <a:t>Born in Saskatchewan (mainland Canada), but raised mostly on Cape Breton Island, Nova Scotia </a:t>
            </a:r>
          </a:p>
          <a:p>
            <a:r>
              <a:rPr lang="en-AU" dirty="0" smtClean="0"/>
              <a:t>Father was a miner and he, too, worked in mines as well as logging and fishing industries</a:t>
            </a:r>
          </a:p>
          <a:p>
            <a:r>
              <a:rPr lang="en-AU" dirty="0" smtClean="0"/>
              <a:t>MacLeod often returned to Cape Breton, where he worked on his writing</a:t>
            </a:r>
          </a:p>
          <a:p>
            <a:r>
              <a:rPr lang="en-AU" dirty="0" smtClean="0"/>
              <a:t>He only published one novel, the stories in ‘Island’ and one other short story – he was renowned for writing very slowly.</a:t>
            </a:r>
          </a:p>
          <a:p>
            <a:pPr marL="0" indent="0">
              <a:buNone/>
            </a:pPr>
            <a:r>
              <a:rPr lang="en-AU" dirty="0"/>
              <a:t>	</a:t>
            </a:r>
            <a:r>
              <a:rPr lang="en-AU" i="1" dirty="0" smtClean="0"/>
              <a:t>‘he says he worked on his writing sentence by sentence, only moving on when each was 	complete’</a:t>
            </a:r>
          </a:p>
          <a:p>
            <a:r>
              <a:rPr lang="en-AU" dirty="0" smtClean="0"/>
              <a:t>Many of his stories feature protagonists from Cape Breton Island, central characters are particularly concerned with their Highlander cultural heritage and family history. </a:t>
            </a:r>
          </a:p>
          <a:p>
            <a:r>
              <a:rPr lang="en-AU" dirty="0" smtClean="0"/>
              <a:t>There is a strong theme of family loyalty and relationships throughout his narratives</a:t>
            </a:r>
            <a:endParaRPr lang="en-AU" dirty="0"/>
          </a:p>
        </p:txBody>
      </p:sp>
    </p:spTree>
    <p:extLst>
      <p:ext uri="{BB962C8B-B14F-4D97-AF65-F5344CB8AC3E}">
        <p14:creationId xmlns:p14="http://schemas.microsoft.com/office/powerpoint/2010/main" val="3150908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Geographical Setting</a:t>
            </a:r>
            <a:endParaRPr lang="en-AU" dirty="0"/>
          </a:p>
        </p:txBody>
      </p:sp>
      <p:sp>
        <p:nvSpPr>
          <p:cNvPr id="3" name="Content Placeholder 2"/>
          <p:cNvSpPr>
            <a:spLocks noGrp="1"/>
          </p:cNvSpPr>
          <p:nvPr>
            <p:ph idx="1"/>
          </p:nvPr>
        </p:nvSpPr>
        <p:spPr>
          <a:xfrm>
            <a:off x="515155" y="2603499"/>
            <a:ext cx="7328079" cy="3835937"/>
          </a:xfrm>
        </p:spPr>
        <p:txBody>
          <a:bodyPr>
            <a:normAutofit/>
          </a:bodyPr>
          <a:lstStyle/>
          <a:p>
            <a:r>
              <a:rPr lang="en-AU" dirty="0" smtClean="0"/>
              <a:t>Majority of the stories are set in the Canadian peninsular province of Nova Scotia, mostly the Cape Breton Island region</a:t>
            </a:r>
          </a:p>
          <a:p>
            <a:r>
              <a:rPr lang="en-AU" dirty="0" smtClean="0"/>
              <a:t>Cape Breton Island = a slightly larger area size than Melbourne</a:t>
            </a:r>
          </a:p>
          <a:p>
            <a:r>
              <a:rPr lang="en-AU" dirty="0" smtClean="0"/>
              <a:t>The peninsula is fairly isolated, connected to the mainland only by a causeway built in the 1950s</a:t>
            </a:r>
          </a:p>
          <a:p>
            <a:r>
              <a:rPr lang="en-AU" dirty="0" smtClean="0"/>
              <a:t>Many live in the more remote coastal areas rather than the urbanised inland settings</a:t>
            </a:r>
          </a:p>
          <a:p>
            <a:r>
              <a:rPr lang="en-AU" dirty="0" smtClean="0"/>
              <a:t>Newfoundland (‘The Lost Salt Gift of Blood’) – a neighbouring province of Nova Scotia</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516" y="2871988"/>
            <a:ext cx="3982194" cy="2986646"/>
          </a:xfrm>
          <a:prstGeom prst="rect">
            <a:avLst/>
          </a:prstGeom>
        </p:spPr>
      </p:pic>
    </p:spTree>
    <p:extLst>
      <p:ext uri="{BB962C8B-B14F-4D97-AF65-F5344CB8AC3E}">
        <p14:creationId xmlns:p14="http://schemas.microsoft.com/office/powerpoint/2010/main" val="3084971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59" y="811369"/>
            <a:ext cx="5825624" cy="51439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04" y="1326524"/>
            <a:ext cx="3981852" cy="4351683"/>
          </a:xfrm>
          <a:prstGeom prst="rect">
            <a:avLst/>
          </a:prstGeom>
        </p:spPr>
      </p:pic>
    </p:spTree>
    <p:extLst>
      <p:ext uri="{BB962C8B-B14F-4D97-AF65-F5344CB8AC3E}">
        <p14:creationId xmlns:p14="http://schemas.microsoft.com/office/powerpoint/2010/main" val="3076626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426</TotalTime>
  <Words>1401</Words>
  <Application>Microsoft Office PowerPoint</Application>
  <PresentationFormat>Widescreen</PresentationFormat>
  <Paragraphs>164</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Island – Collected Stories by Alistair MacLeod</vt:lpstr>
      <vt:lpstr>What are the Outcome requirements?</vt:lpstr>
      <vt:lpstr>How do I write ‘in the world of the text’?</vt:lpstr>
      <vt:lpstr>    Things you will need to know and understand: </vt:lpstr>
      <vt:lpstr>Let’s start with… What do you already know about ‘Island’?</vt:lpstr>
      <vt:lpstr>What comes to mind when you hear the word ‘Island’?</vt:lpstr>
      <vt:lpstr>The author and his writing:</vt:lpstr>
      <vt:lpstr>The Geographical Setting</vt:lpstr>
      <vt:lpstr>PowerPoint Presentation</vt:lpstr>
      <vt:lpstr>The Historical and Social Setting </vt:lpstr>
      <vt:lpstr>To give you an idea… (https://youtu.be/DaD7ZYH6o)</vt:lpstr>
      <vt:lpstr>Island – the collection of stories</vt:lpstr>
      <vt:lpstr>Story Table</vt:lpstr>
      <vt:lpstr>Focus Stories</vt:lpstr>
      <vt:lpstr>SAC Topics</vt:lpstr>
      <vt:lpstr>References</vt:lpstr>
      <vt:lpstr>A ‘quick write’…</vt:lpstr>
      <vt:lpstr>Story Summaries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Island – Collected Stories by Alistair MacLeod</dc:title>
  <dc:creator>Michelle Dooling</dc:creator>
  <cp:lastModifiedBy>Michelle Dooling</cp:lastModifiedBy>
  <cp:revision>26</cp:revision>
  <dcterms:created xsi:type="dcterms:W3CDTF">2017-04-28T01:38:46Z</dcterms:created>
  <dcterms:modified xsi:type="dcterms:W3CDTF">2017-05-01T02:43:04Z</dcterms:modified>
</cp:coreProperties>
</file>