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9" r:id="rId4"/>
    <p:sldId id="280" r:id="rId5"/>
    <p:sldId id="281" r:id="rId6"/>
    <p:sldId id="282" r:id="rId7"/>
    <p:sldId id="283" r:id="rId8"/>
    <p:sldId id="284" r:id="rId9"/>
    <p:sldId id="285" r:id="rId10"/>
    <p:sldId id="286" r:id="rId11"/>
    <p:sldId id="287"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ＭＳ Ｐゴシック" charset="0"/>
        <a:cs typeface="+mn-cs"/>
      </a:defRPr>
    </a:lvl1pPr>
    <a:lvl2pPr marL="457200" algn="ctr" rtl="0" fontAlgn="base">
      <a:spcBef>
        <a:spcPct val="0"/>
      </a:spcBef>
      <a:spcAft>
        <a:spcPct val="0"/>
      </a:spcAft>
      <a:defRPr sz="2400" kern="1200">
        <a:solidFill>
          <a:schemeClr val="tx1"/>
        </a:solidFill>
        <a:latin typeface="Arial" charset="0"/>
        <a:ea typeface="ＭＳ Ｐゴシック" charset="0"/>
        <a:cs typeface="+mn-cs"/>
      </a:defRPr>
    </a:lvl2pPr>
    <a:lvl3pPr marL="914400" algn="ctr" rtl="0" fontAlgn="base">
      <a:spcBef>
        <a:spcPct val="0"/>
      </a:spcBef>
      <a:spcAft>
        <a:spcPct val="0"/>
      </a:spcAft>
      <a:defRPr sz="2400" kern="1200">
        <a:solidFill>
          <a:schemeClr val="tx1"/>
        </a:solidFill>
        <a:latin typeface="Arial" charset="0"/>
        <a:ea typeface="ＭＳ Ｐゴシック" charset="0"/>
        <a:cs typeface="+mn-cs"/>
      </a:defRPr>
    </a:lvl3pPr>
    <a:lvl4pPr marL="1371600" algn="ctr" rtl="0" fontAlgn="base">
      <a:spcBef>
        <a:spcPct val="0"/>
      </a:spcBef>
      <a:spcAft>
        <a:spcPct val="0"/>
      </a:spcAft>
      <a:defRPr sz="2400" kern="1200">
        <a:solidFill>
          <a:schemeClr val="tx1"/>
        </a:solidFill>
        <a:latin typeface="Arial" charset="0"/>
        <a:ea typeface="ＭＳ Ｐゴシック" charset="0"/>
        <a:cs typeface="+mn-cs"/>
      </a:defRPr>
    </a:lvl4pPr>
    <a:lvl5pPr marL="1828800" algn="ctr" rtl="0" fontAlgn="base">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777777"/>
    <a:srgbClr val="969696"/>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5573" autoAdjust="0"/>
  </p:normalViewPr>
  <p:slideViewPr>
    <p:cSldViewPr>
      <p:cViewPr varScale="1">
        <p:scale>
          <a:sx n="86" d="100"/>
          <a:sy n="86" d="100"/>
        </p:scale>
        <p:origin x="-1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ea typeface="+mn-ea"/>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ea typeface="+mn-ea"/>
              </a:defRPr>
            </a:lvl1pPr>
          </a:lstStyle>
          <a:p>
            <a:pPr>
              <a:defRPr/>
            </a:pPr>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ea typeface="+mn-ea"/>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9B90A36-C808-0940-943B-C3D748098EF0}" type="slidenum">
              <a:rPr lang="en-US"/>
              <a:pPr/>
              <a:t>‹#›</a:t>
            </a:fld>
            <a:endParaRPr lang="en-US"/>
          </a:p>
        </p:txBody>
      </p:sp>
    </p:spTree>
    <p:extLst>
      <p:ext uri="{BB962C8B-B14F-4D97-AF65-F5344CB8AC3E}">
        <p14:creationId xmlns:p14="http://schemas.microsoft.com/office/powerpoint/2010/main" val="71171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5987E5-8DBE-1D41-899F-BA94556106E6}" type="slidenum">
              <a:rPr lang="en-US" sz="1200"/>
              <a:pPr eaLnBrk="1" hangingPunct="1"/>
              <a:t>1</a:t>
            </a:fld>
            <a:endParaRPr 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1995B65-FE36-294C-AA40-5054C4D0500C}" type="slidenum">
              <a:rPr lang="en-US" sz="1200"/>
              <a:pPr eaLnBrk="1" hangingPunct="1"/>
              <a:t>2</a:t>
            </a:fld>
            <a:endParaRPr 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0489BA-177F-7D4D-A111-9F112863A841}" type="slidenum">
              <a:rPr lang="en-US" sz="1200"/>
              <a:pPr eaLnBrk="1" hangingPunct="1"/>
              <a:t>3</a:t>
            </a:fld>
            <a:endParaRPr 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0489BA-177F-7D4D-A111-9F112863A841}" type="slidenum">
              <a:rPr lang="en-US" sz="1200"/>
              <a:pPr eaLnBrk="1" hangingPunct="1"/>
              <a:t>5</a:t>
            </a:fld>
            <a:endParaRPr 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0489BA-177F-7D4D-A111-9F112863A841}" type="slidenum">
              <a:rPr lang="en-US" sz="1200"/>
              <a:pPr eaLnBrk="1" hangingPunct="1"/>
              <a:t>8</a:t>
            </a:fld>
            <a:endParaRPr 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0489BA-177F-7D4D-A111-9F112863A841}" type="slidenum">
              <a:rPr lang="en-US" sz="1200"/>
              <a:pPr eaLnBrk="1" hangingPunct="1"/>
              <a:t>10</a:t>
            </a:fld>
            <a:endParaRPr 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5987E5-8DBE-1D41-899F-BA94556106E6}" type="slidenum">
              <a:rPr lang="en-US" sz="1200"/>
              <a:pPr eaLnBrk="1" hangingPunct="1"/>
              <a:t>11</a:t>
            </a:fld>
            <a:endParaRPr 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endParaRPr lang="en-US" noProof="0" smtClean="0"/>
          </a:p>
        </p:txBody>
      </p:sp>
    </p:spTree>
    <p:extLst>
      <p:ext uri="{BB962C8B-B14F-4D97-AF65-F5344CB8AC3E}">
        <p14:creationId xmlns:p14="http://schemas.microsoft.com/office/powerpoint/2010/main" val="169263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454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04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718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575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490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739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5522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32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299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56536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ＭＳ Ｐゴシック" charset="0"/>
          <a:cs typeface="+mj-cs"/>
        </a:defRPr>
      </a:lvl1pPr>
      <a:lvl2pPr algn="l" rtl="0" eaLnBrk="1" fontAlgn="base" hangingPunct="1">
        <a:spcBef>
          <a:spcPct val="0"/>
        </a:spcBef>
        <a:spcAft>
          <a:spcPct val="0"/>
        </a:spcAft>
        <a:defRPr sz="4400">
          <a:solidFill>
            <a:schemeClr val="tx1"/>
          </a:solidFill>
          <a:latin typeface="Microsoft Sans Serif" pitchFamily="34" charset="0"/>
          <a:ea typeface="ＭＳ Ｐゴシック" charset="0"/>
        </a:defRPr>
      </a:lvl2pPr>
      <a:lvl3pPr algn="l" rtl="0" eaLnBrk="1" fontAlgn="base" hangingPunct="1">
        <a:spcBef>
          <a:spcPct val="0"/>
        </a:spcBef>
        <a:spcAft>
          <a:spcPct val="0"/>
        </a:spcAft>
        <a:defRPr sz="4400">
          <a:solidFill>
            <a:schemeClr val="tx1"/>
          </a:solidFill>
          <a:latin typeface="Microsoft Sans Serif" pitchFamily="34" charset="0"/>
          <a:ea typeface="ＭＳ Ｐゴシック" charset="0"/>
        </a:defRPr>
      </a:lvl3pPr>
      <a:lvl4pPr algn="l" rtl="0" eaLnBrk="1" fontAlgn="base" hangingPunct="1">
        <a:spcBef>
          <a:spcPct val="0"/>
        </a:spcBef>
        <a:spcAft>
          <a:spcPct val="0"/>
        </a:spcAft>
        <a:defRPr sz="4400">
          <a:solidFill>
            <a:schemeClr val="tx1"/>
          </a:solidFill>
          <a:latin typeface="Microsoft Sans Serif" pitchFamily="34" charset="0"/>
          <a:ea typeface="ＭＳ Ｐゴシック" charset="0"/>
        </a:defRPr>
      </a:lvl4pPr>
      <a:lvl5pPr algn="l" rtl="0" eaLnBrk="1" fontAlgn="base" hangingPunct="1">
        <a:spcBef>
          <a:spcPct val="0"/>
        </a:spcBef>
        <a:spcAft>
          <a:spcPct val="0"/>
        </a:spcAft>
        <a:defRPr sz="4400">
          <a:solidFill>
            <a:schemeClr val="tx1"/>
          </a:solidFill>
          <a:latin typeface="Microsoft Sans Serif" pitchFamily="34" charset="0"/>
          <a:ea typeface="ＭＳ Ｐゴシック"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191000" y="838200"/>
            <a:ext cx="4953000" cy="33528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eaLnBrk="1" hangingPunct="1"/>
            <a:r>
              <a:rPr lang="en-US" sz="7200" b="1" dirty="0" smtClean="0">
                <a:solidFill>
                  <a:srgbClr val="4D4D4D"/>
                </a:solidFill>
                <a:latin typeface="Antro Vectra"/>
                <a:cs typeface="Xingkai SC Light"/>
              </a:rPr>
              <a:t>Writing a Creative Response</a:t>
            </a:r>
            <a:endParaRPr lang="ru-RU" sz="7200" b="1" dirty="0">
              <a:solidFill>
                <a:srgbClr val="4D4D4D"/>
              </a:solidFill>
              <a:latin typeface="Antro Vectra"/>
              <a:cs typeface="Xingkai SC Light"/>
            </a:endParaRPr>
          </a:p>
        </p:txBody>
      </p:sp>
      <p:sp>
        <p:nvSpPr>
          <p:cNvPr id="2051" name="Rectangle 8"/>
          <p:cNvSpPr>
            <a:spLocks noGrp="1" noChangeArrowheads="1"/>
          </p:cNvSpPr>
          <p:nvPr>
            <p:ph type="subTitle" idx="1"/>
          </p:nvPr>
        </p:nvSpPr>
        <p:spPr>
          <a:xfrm>
            <a:off x="1981200" y="5943600"/>
            <a:ext cx="7086600" cy="5334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eaLnBrk="1" hangingPunct="1"/>
            <a:r>
              <a:rPr lang="en-US" sz="2000" i="1" dirty="0" smtClean="0">
                <a:solidFill>
                  <a:srgbClr val="777777"/>
                </a:solidFill>
                <a:latin typeface="Microsoft Sans Serif" charset="0"/>
              </a:rPr>
              <a:t>Year 12 English </a:t>
            </a:r>
          </a:p>
          <a:p>
            <a:pPr eaLnBrk="1" hangingPunct="1"/>
            <a:r>
              <a:rPr lang="en-US" sz="2000" i="1" dirty="0" smtClean="0">
                <a:solidFill>
                  <a:srgbClr val="777777"/>
                </a:solidFill>
                <a:latin typeface="Microsoft Sans Serif" charset="0"/>
              </a:rPr>
              <a:t>AOS 1: Outcome 1 (Creative Response) </a:t>
            </a:r>
            <a:endParaRPr lang="ru-RU" sz="2000" i="1" dirty="0">
              <a:solidFill>
                <a:srgbClr val="777777"/>
              </a:solidFill>
              <a:latin typeface="Microsoft Sans Serif"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05000" y="350837"/>
            <a:ext cx="6934200" cy="715963"/>
          </a:xfrm>
        </p:spPr>
        <p:txBody>
          <a:bodyPr/>
          <a:lstStyle/>
          <a:p>
            <a:pPr eaLnBrk="1" hangingPunct="1"/>
            <a:r>
              <a:rPr lang="en-US" sz="3600" dirty="0" smtClean="0">
                <a:solidFill>
                  <a:srgbClr val="4D4D4D"/>
                </a:solidFill>
                <a:latin typeface="Microsoft Sans Serif" charset="0"/>
              </a:rPr>
              <a:t>The written explanation</a:t>
            </a:r>
            <a:r>
              <a:rPr lang="is-IS" sz="3600" dirty="0" smtClean="0">
                <a:solidFill>
                  <a:srgbClr val="4D4D4D"/>
                </a:solidFill>
                <a:latin typeface="Microsoft Sans Serif" charset="0"/>
              </a:rPr>
              <a:t>…</a:t>
            </a:r>
            <a:endParaRPr lang="en-US" sz="3600" dirty="0">
              <a:solidFill>
                <a:srgbClr val="4D4D4D"/>
              </a:solidFill>
              <a:latin typeface="Microsoft Sans Serif" charset="0"/>
            </a:endParaRPr>
          </a:p>
        </p:txBody>
      </p:sp>
      <p:sp>
        <p:nvSpPr>
          <p:cNvPr id="4099" name="Rectangle 3"/>
          <p:cNvSpPr>
            <a:spLocks noGrp="1" noChangeArrowheads="1"/>
          </p:cNvSpPr>
          <p:nvPr>
            <p:ph type="body" idx="1"/>
          </p:nvPr>
        </p:nvSpPr>
        <p:spPr>
          <a:xfrm>
            <a:off x="1905000" y="1219200"/>
            <a:ext cx="6477000" cy="762000"/>
          </a:xfrm>
        </p:spPr>
        <p:txBody>
          <a:bodyPr/>
          <a:lstStyle/>
          <a:p>
            <a:pPr marL="0" indent="0" eaLnBrk="1" hangingPunct="1">
              <a:lnSpc>
                <a:spcPct val="80000"/>
              </a:lnSpc>
              <a:buNone/>
            </a:pPr>
            <a:r>
              <a:rPr lang="en-US" sz="2000" dirty="0" smtClean="0">
                <a:solidFill>
                  <a:srgbClr val="292929"/>
                </a:solidFill>
                <a:latin typeface="Microsoft Sans Serif" charset="0"/>
              </a:rPr>
              <a:t>An easy way to remember the features of your written explanation is to think</a:t>
            </a:r>
            <a:r>
              <a:rPr lang="is-IS" sz="2000" dirty="0" smtClean="0">
                <a:solidFill>
                  <a:srgbClr val="292929"/>
                </a:solidFill>
                <a:latin typeface="Microsoft Sans Serif" charset="0"/>
              </a:rPr>
              <a:t>…</a:t>
            </a:r>
            <a:endParaRPr lang="en-US" sz="2000" dirty="0" smtClean="0">
              <a:solidFill>
                <a:srgbClr val="292929"/>
              </a:solidFill>
              <a:latin typeface="Microsoft Sans Serif" charset="0"/>
            </a:endParaRPr>
          </a:p>
        </p:txBody>
      </p:sp>
      <p:sp>
        <p:nvSpPr>
          <p:cNvPr id="2" name="TextBox 1"/>
          <p:cNvSpPr txBox="1"/>
          <p:nvPr/>
        </p:nvSpPr>
        <p:spPr>
          <a:xfrm>
            <a:off x="2286000" y="1981200"/>
            <a:ext cx="1600200" cy="5632311"/>
          </a:xfrm>
          <a:prstGeom prst="rect">
            <a:avLst/>
          </a:prstGeom>
          <a:noFill/>
        </p:spPr>
        <p:txBody>
          <a:bodyPr wrap="square" rtlCol="0">
            <a:spAutoFit/>
          </a:bodyPr>
          <a:lstStyle/>
          <a:p>
            <a:pPr>
              <a:lnSpc>
                <a:spcPct val="80000"/>
              </a:lnSpc>
            </a:pPr>
            <a:r>
              <a:rPr lang="en-US" sz="7200" dirty="0" smtClean="0">
                <a:solidFill>
                  <a:srgbClr val="292929"/>
                </a:solidFill>
                <a:latin typeface="orange juice"/>
              </a:rPr>
              <a:t>F</a:t>
            </a:r>
          </a:p>
          <a:p>
            <a:pPr>
              <a:lnSpc>
                <a:spcPct val="80000"/>
              </a:lnSpc>
            </a:pPr>
            <a:r>
              <a:rPr lang="en-US" sz="7200" dirty="0" smtClean="0">
                <a:solidFill>
                  <a:srgbClr val="292929"/>
                </a:solidFill>
                <a:latin typeface="orange juice"/>
              </a:rPr>
              <a:t>L</a:t>
            </a:r>
          </a:p>
          <a:p>
            <a:pPr>
              <a:lnSpc>
                <a:spcPct val="80000"/>
              </a:lnSpc>
            </a:pPr>
            <a:r>
              <a:rPr lang="en-US" sz="7200" dirty="0" smtClean="0">
                <a:solidFill>
                  <a:srgbClr val="292929"/>
                </a:solidFill>
                <a:latin typeface="orange juice"/>
              </a:rPr>
              <a:t>A</a:t>
            </a:r>
          </a:p>
          <a:p>
            <a:pPr>
              <a:lnSpc>
                <a:spcPct val="80000"/>
              </a:lnSpc>
            </a:pPr>
            <a:r>
              <a:rPr lang="en-US" sz="7200" dirty="0" smtClean="0">
                <a:solidFill>
                  <a:srgbClr val="292929"/>
                </a:solidFill>
                <a:latin typeface="orange juice"/>
              </a:rPr>
              <a:t>P</a:t>
            </a:r>
          </a:p>
          <a:p>
            <a:pPr>
              <a:lnSpc>
                <a:spcPct val="80000"/>
              </a:lnSpc>
            </a:pPr>
            <a:r>
              <a:rPr lang="en-US" sz="7200" dirty="0" smtClean="0">
                <a:solidFill>
                  <a:srgbClr val="292929"/>
                </a:solidFill>
                <a:latin typeface="orange juice"/>
              </a:rPr>
              <a:t>C</a:t>
            </a:r>
          </a:p>
          <a:p>
            <a:endParaRPr lang="en-US" sz="7200" dirty="0"/>
          </a:p>
        </p:txBody>
      </p:sp>
      <p:sp>
        <p:nvSpPr>
          <p:cNvPr id="3" name="TextBox 2"/>
          <p:cNvSpPr txBox="1"/>
          <p:nvPr/>
        </p:nvSpPr>
        <p:spPr>
          <a:xfrm>
            <a:off x="3505200" y="1844219"/>
            <a:ext cx="4343400" cy="4708981"/>
          </a:xfrm>
          <a:prstGeom prst="rect">
            <a:avLst/>
          </a:prstGeom>
          <a:noFill/>
        </p:spPr>
        <p:txBody>
          <a:bodyPr wrap="square" rtlCol="0">
            <a:spAutoFit/>
          </a:bodyPr>
          <a:lstStyle/>
          <a:p>
            <a:pPr algn="l"/>
            <a:r>
              <a:rPr lang="en-US" sz="6000" dirty="0" err="1" smtClean="0">
                <a:solidFill>
                  <a:srgbClr val="292929"/>
                </a:solidFill>
                <a:latin typeface="orange juice"/>
              </a:rPr>
              <a:t>orm</a:t>
            </a:r>
            <a:endParaRPr lang="en-US" sz="6000" dirty="0" smtClean="0">
              <a:solidFill>
                <a:srgbClr val="292929"/>
              </a:solidFill>
              <a:latin typeface="orange juice"/>
            </a:endParaRPr>
          </a:p>
          <a:p>
            <a:pPr algn="l"/>
            <a:r>
              <a:rPr lang="en-US" sz="6000" dirty="0" err="1" smtClean="0">
                <a:solidFill>
                  <a:srgbClr val="292929"/>
                </a:solidFill>
                <a:latin typeface="orange juice"/>
              </a:rPr>
              <a:t>anguage</a:t>
            </a:r>
            <a:endParaRPr lang="en-US" sz="6000" dirty="0" smtClean="0">
              <a:solidFill>
                <a:srgbClr val="292929"/>
              </a:solidFill>
              <a:latin typeface="orange juice"/>
            </a:endParaRPr>
          </a:p>
          <a:p>
            <a:pPr algn="l"/>
            <a:r>
              <a:rPr lang="en-US" sz="6000" dirty="0" err="1" smtClean="0">
                <a:solidFill>
                  <a:srgbClr val="292929"/>
                </a:solidFill>
                <a:latin typeface="orange juice"/>
              </a:rPr>
              <a:t>udience</a:t>
            </a:r>
            <a:endParaRPr lang="en-US" sz="6000" dirty="0">
              <a:solidFill>
                <a:srgbClr val="292929"/>
              </a:solidFill>
              <a:latin typeface="orange juice"/>
            </a:endParaRPr>
          </a:p>
          <a:p>
            <a:pPr algn="l"/>
            <a:r>
              <a:rPr lang="en-US" sz="6000" dirty="0" err="1" smtClean="0">
                <a:solidFill>
                  <a:srgbClr val="292929"/>
                </a:solidFill>
                <a:latin typeface="orange juice"/>
              </a:rPr>
              <a:t>urpose</a:t>
            </a:r>
            <a:endParaRPr lang="en-US" sz="6000" dirty="0" smtClean="0">
              <a:solidFill>
                <a:srgbClr val="292929"/>
              </a:solidFill>
              <a:latin typeface="orange juice"/>
            </a:endParaRPr>
          </a:p>
          <a:p>
            <a:pPr algn="l"/>
            <a:r>
              <a:rPr lang="en-US" sz="6000" dirty="0" err="1" smtClean="0">
                <a:solidFill>
                  <a:srgbClr val="292929"/>
                </a:solidFill>
                <a:latin typeface="orange juice"/>
              </a:rPr>
              <a:t>ontext</a:t>
            </a:r>
            <a:endParaRPr lang="en-US" sz="6000" dirty="0" smtClean="0">
              <a:solidFill>
                <a:srgbClr val="292929"/>
              </a:solidFill>
              <a:latin typeface="orange juice"/>
            </a:endParaRPr>
          </a:p>
        </p:txBody>
      </p:sp>
    </p:spTree>
    <p:extLst>
      <p:ext uri="{BB962C8B-B14F-4D97-AF65-F5344CB8AC3E}">
        <p14:creationId xmlns:p14="http://schemas.microsoft.com/office/powerpoint/2010/main" val="149463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191000" y="3352800"/>
            <a:ext cx="4953000" cy="33528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eaLnBrk="1" hangingPunct="1"/>
            <a:r>
              <a:rPr lang="en-US" sz="7200" b="1" dirty="0" smtClean="0">
                <a:solidFill>
                  <a:srgbClr val="4D4D4D"/>
                </a:solidFill>
                <a:latin typeface="Antro Vectra"/>
                <a:cs typeface="Xingkai SC Light"/>
              </a:rPr>
              <a:t>Questions?</a:t>
            </a:r>
            <a:endParaRPr lang="ru-RU" sz="7200" b="1" dirty="0">
              <a:solidFill>
                <a:srgbClr val="4D4D4D"/>
              </a:solidFill>
              <a:latin typeface="Antro Vectra"/>
              <a:cs typeface="Xingkai SC Light"/>
            </a:endParaRPr>
          </a:p>
        </p:txBody>
      </p:sp>
    </p:spTree>
    <p:extLst>
      <p:ext uri="{BB962C8B-B14F-4D97-AF65-F5344CB8AC3E}">
        <p14:creationId xmlns:p14="http://schemas.microsoft.com/office/powerpoint/2010/main" val="32234154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914400" y="1524000"/>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algn="ctr" eaLnBrk="1" hangingPunct="1"/>
            <a:r>
              <a:rPr lang="en-US" sz="4000" dirty="0" smtClean="0">
                <a:solidFill>
                  <a:schemeClr val="bg2"/>
                </a:solidFill>
                <a:latin typeface="Microsoft Sans Serif" charset="0"/>
              </a:rPr>
              <a:t>How will you be assessed?</a:t>
            </a:r>
            <a:endParaRPr lang="ru-RU" sz="4000" dirty="0">
              <a:solidFill>
                <a:schemeClr val="bg2"/>
              </a:solidFill>
              <a:latin typeface="Microsoft Sans Serif" charset="0"/>
            </a:endParaRPr>
          </a:p>
        </p:txBody>
      </p:sp>
      <p:sp>
        <p:nvSpPr>
          <p:cNvPr id="3075" name="Rectangle 5"/>
          <p:cNvSpPr>
            <a:spLocks noGrp="1" noChangeArrowheads="1"/>
          </p:cNvSpPr>
          <p:nvPr>
            <p:ph idx="1"/>
          </p:nvPr>
        </p:nvSpPr>
        <p:spPr>
          <a:xfrm>
            <a:off x="914400" y="2667000"/>
            <a:ext cx="7315200" cy="3429000"/>
          </a:xfrm>
        </p:spPr>
        <p:txBody>
          <a:bodyPr/>
          <a:lstStyle/>
          <a:p>
            <a:pPr eaLnBrk="1" hangingPunct="1">
              <a:lnSpc>
                <a:spcPct val="80000"/>
              </a:lnSpc>
            </a:pPr>
            <a:r>
              <a:rPr lang="en-US" sz="2000" dirty="0" smtClean="0">
                <a:solidFill>
                  <a:srgbClr val="000000"/>
                </a:solidFill>
                <a:latin typeface="Microsoft Sans Serif" charset="0"/>
              </a:rPr>
              <a:t>The creative response has two parts: the creative piece itself, and the other is the written explanation.</a:t>
            </a:r>
          </a:p>
          <a:p>
            <a:pPr marL="0" indent="0" eaLnBrk="1" hangingPunct="1">
              <a:lnSpc>
                <a:spcPct val="80000"/>
              </a:lnSpc>
              <a:buNone/>
            </a:pPr>
            <a:endParaRPr lang="en-US" sz="2000" dirty="0" smtClean="0">
              <a:solidFill>
                <a:srgbClr val="000000"/>
              </a:solidFill>
              <a:latin typeface="Microsoft Sans Serif" charset="0"/>
            </a:endParaRPr>
          </a:p>
          <a:p>
            <a:pPr eaLnBrk="1" hangingPunct="1">
              <a:lnSpc>
                <a:spcPct val="80000"/>
              </a:lnSpc>
            </a:pPr>
            <a:r>
              <a:rPr lang="en-US" sz="2000" dirty="0" smtClean="0">
                <a:solidFill>
                  <a:srgbClr val="000000"/>
                </a:solidFill>
                <a:latin typeface="Microsoft Sans Serif" charset="0"/>
              </a:rPr>
              <a:t>You will complete your creative response as a written piece of 800-1000 words. Your written explanation will be 250-300 words. </a:t>
            </a:r>
          </a:p>
          <a:p>
            <a:pPr marL="0" indent="0" eaLnBrk="1" hangingPunct="1">
              <a:lnSpc>
                <a:spcPct val="80000"/>
              </a:lnSpc>
              <a:buNone/>
            </a:pPr>
            <a:endParaRPr lang="en-US" sz="2000" dirty="0" smtClean="0">
              <a:solidFill>
                <a:srgbClr val="000000"/>
              </a:solidFill>
              <a:latin typeface="Microsoft Sans Serif" charset="0"/>
            </a:endParaRPr>
          </a:p>
          <a:p>
            <a:pPr eaLnBrk="1" hangingPunct="1">
              <a:lnSpc>
                <a:spcPct val="80000"/>
              </a:lnSpc>
            </a:pPr>
            <a:r>
              <a:rPr lang="en-US" sz="2000" dirty="0" smtClean="0">
                <a:solidFill>
                  <a:srgbClr val="000000"/>
                </a:solidFill>
                <a:latin typeface="Microsoft Sans Serif" charset="0"/>
              </a:rPr>
              <a:t>An important part </a:t>
            </a:r>
            <a:r>
              <a:rPr lang="en-US" sz="2000" dirty="0" err="1" smtClean="0">
                <a:solidFill>
                  <a:srgbClr val="000000"/>
                </a:solidFill>
                <a:latin typeface="Microsoft Sans Serif" charset="0"/>
              </a:rPr>
              <a:t>fo</a:t>
            </a:r>
            <a:r>
              <a:rPr lang="en-US" sz="2000" dirty="0" smtClean="0">
                <a:solidFill>
                  <a:srgbClr val="000000"/>
                </a:solidFill>
                <a:latin typeface="Microsoft Sans Serif" charset="0"/>
              </a:rPr>
              <a:t> the requirement for this task is that you work closely with the world of the text. That is, you cannot create an entirely original piece of writing that simply explores similar ideas and issues. </a:t>
            </a:r>
          </a:p>
          <a:p>
            <a:pPr eaLnBrk="1" hangingPunct="1">
              <a:lnSpc>
                <a:spcPct val="80000"/>
              </a:lnSpc>
            </a:pPr>
            <a:endParaRPr lang="ru-RU" sz="2000" dirty="0">
              <a:solidFill>
                <a:srgbClr val="000000"/>
              </a:solidFill>
              <a:latin typeface="Microsoft Sans Serif"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85800"/>
            <a:ext cx="6934200" cy="715963"/>
          </a:xfrm>
        </p:spPr>
        <p:txBody>
          <a:bodyPr/>
          <a:lstStyle/>
          <a:p>
            <a:pPr eaLnBrk="1" hangingPunct="1"/>
            <a:r>
              <a:rPr lang="en-US" sz="4000" dirty="0" smtClean="0">
                <a:solidFill>
                  <a:srgbClr val="4D4D4D"/>
                </a:solidFill>
                <a:latin typeface="Microsoft Sans Serif" charset="0"/>
              </a:rPr>
              <a:t>What are the key criteria?</a:t>
            </a:r>
            <a:endParaRPr lang="en-US" sz="4000" dirty="0">
              <a:solidFill>
                <a:srgbClr val="4D4D4D"/>
              </a:solidFill>
              <a:latin typeface="Microsoft Sans Serif" charset="0"/>
            </a:endParaRPr>
          </a:p>
        </p:txBody>
      </p:sp>
      <p:sp>
        <p:nvSpPr>
          <p:cNvPr id="4099" name="Rectangle 3"/>
          <p:cNvSpPr>
            <a:spLocks noGrp="1" noChangeArrowheads="1"/>
          </p:cNvSpPr>
          <p:nvPr>
            <p:ph type="body" idx="1"/>
          </p:nvPr>
        </p:nvSpPr>
        <p:spPr>
          <a:xfrm>
            <a:off x="1981200" y="1630363"/>
            <a:ext cx="6934200" cy="4267200"/>
          </a:xfrm>
        </p:spPr>
        <p:txBody>
          <a:bodyPr/>
          <a:lstStyle/>
          <a:p>
            <a:pPr eaLnBrk="1" hangingPunct="1">
              <a:lnSpc>
                <a:spcPct val="80000"/>
              </a:lnSpc>
            </a:pPr>
            <a:r>
              <a:rPr lang="en-US" sz="1800" dirty="0" smtClean="0">
                <a:solidFill>
                  <a:srgbClr val="4D4D4D"/>
                </a:solidFill>
                <a:latin typeface="Microsoft Sans Serif" charset="0"/>
              </a:rPr>
              <a:t>Show understanding of the original text through your selection of moments, events, characters and themes for further exploration</a:t>
            </a:r>
          </a:p>
          <a:p>
            <a:pPr marL="0" indent="0" eaLnBrk="1" hangingPunct="1">
              <a:lnSpc>
                <a:spcPct val="80000"/>
              </a:lnSpc>
              <a:buNone/>
            </a:pPr>
            <a:endParaRPr lang="en-US" sz="1800" dirty="0" smtClean="0">
              <a:solidFill>
                <a:srgbClr val="4D4D4D"/>
              </a:solidFill>
              <a:latin typeface="Microsoft Sans Serif" charset="0"/>
            </a:endParaRPr>
          </a:p>
          <a:p>
            <a:pPr eaLnBrk="1" hangingPunct="1">
              <a:lnSpc>
                <a:spcPct val="80000"/>
              </a:lnSpc>
            </a:pPr>
            <a:r>
              <a:rPr lang="en-US" sz="1800" dirty="0" smtClean="0">
                <a:solidFill>
                  <a:srgbClr val="4D4D4D"/>
                </a:solidFill>
                <a:latin typeface="Microsoft Sans Serif" charset="0"/>
              </a:rPr>
              <a:t>Use voice and style to create particular responses in your audience, adapting and transforming the language of the original text</a:t>
            </a:r>
          </a:p>
          <a:p>
            <a:pPr marL="0" indent="0" eaLnBrk="1" hangingPunct="1">
              <a:lnSpc>
                <a:spcPct val="80000"/>
              </a:lnSpc>
              <a:buNone/>
            </a:pPr>
            <a:endParaRPr lang="en-US" sz="1800" dirty="0" smtClean="0">
              <a:solidFill>
                <a:srgbClr val="4D4D4D"/>
              </a:solidFill>
              <a:latin typeface="Microsoft Sans Serif" charset="0"/>
            </a:endParaRPr>
          </a:p>
          <a:p>
            <a:pPr eaLnBrk="1" hangingPunct="1">
              <a:lnSpc>
                <a:spcPct val="80000"/>
              </a:lnSpc>
            </a:pPr>
            <a:r>
              <a:rPr lang="en-US" sz="1800" dirty="0" smtClean="0">
                <a:solidFill>
                  <a:srgbClr val="4D4D4D"/>
                </a:solidFill>
                <a:latin typeface="Microsoft Sans Serif" charset="0"/>
              </a:rPr>
              <a:t>Make appropriate and effective use of the conventions of the form you have chosen</a:t>
            </a:r>
          </a:p>
          <a:p>
            <a:pPr marL="0" indent="0" eaLnBrk="1" hangingPunct="1">
              <a:lnSpc>
                <a:spcPct val="80000"/>
              </a:lnSpc>
              <a:buNone/>
            </a:pPr>
            <a:endParaRPr lang="en-US" sz="1800" dirty="0" smtClean="0">
              <a:solidFill>
                <a:srgbClr val="4D4D4D"/>
              </a:solidFill>
              <a:latin typeface="Microsoft Sans Serif" charset="0"/>
            </a:endParaRPr>
          </a:p>
          <a:p>
            <a:pPr eaLnBrk="1" hangingPunct="1">
              <a:lnSpc>
                <a:spcPct val="80000"/>
              </a:lnSpc>
            </a:pPr>
            <a:r>
              <a:rPr lang="en-US" sz="1800" dirty="0" smtClean="0">
                <a:solidFill>
                  <a:srgbClr val="4D4D4D"/>
                </a:solidFill>
                <a:latin typeface="Microsoft Sans Serif" charset="0"/>
              </a:rPr>
              <a:t>Write fluently, expressively and coherently</a:t>
            </a:r>
          </a:p>
          <a:p>
            <a:pPr marL="0" indent="0" eaLnBrk="1" hangingPunct="1">
              <a:lnSpc>
                <a:spcPct val="80000"/>
              </a:lnSpc>
              <a:buNone/>
            </a:pPr>
            <a:endParaRPr lang="en-US" sz="1800" dirty="0" smtClean="0">
              <a:solidFill>
                <a:srgbClr val="4D4D4D"/>
              </a:solidFill>
              <a:latin typeface="Microsoft Sans Serif" charset="0"/>
            </a:endParaRPr>
          </a:p>
          <a:p>
            <a:pPr eaLnBrk="1" hangingPunct="1">
              <a:lnSpc>
                <a:spcPct val="80000"/>
              </a:lnSpc>
            </a:pPr>
            <a:r>
              <a:rPr lang="en-US" sz="1800" dirty="0" smtClean="0">
                <a:solidFill>
                  <a:srgbClr val="4D4D4D"/>
                </a:solidFill>
                <a:latin typeface="Microsoft Sans Serif" charset="0"/>
              </a:rPr>
              <a:t>Explain authorial decisions regarding content and approach, identifying connections to the original text and showing an understanding of purpose, audience and context. </a:t>
            </a:r>
          </a:p>
          <a:p>
            <a:pPr eaLnBrk="1" hangingPunct="1">
              <a:lnSpc>
                <a:spcPct val="80000"/>
              </a:lnSpc>
            </a:pPr>
            <a:endParaRPr lang="en-US" sz="1800" dirty="0">
              <a:solidFill>
                <a:srgbClr val="4D4D4D"/>
              </a:solidFill>
              <a:latin typeface="Microsoft Sans Serif"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65238"/>
            <a:ext cx="7772400" cy="715962"/>
          </a:xfrm>
        </p:spPr>
        <p:txBody>
          <a:bodyPr/>
          <a:lstStyle/>
          <a:p>
            <a:r>
              <a:rPr lang="en-US" sz="4000" dirty="0" smtClean="0">
                <a:solidFill>
                  <a:schemeClr val="bg2"/>
                </a:solidFill>
              </a:rPr>
              <a:t>Keys to effective creative writing</a:t>
            </a:r>
            <a:endParaRPr lang="en-US" sz="4000" dirty="0">
              <a:solidFill>
                <a:schemeClr val="bg2"/>
              </a:solidFill>
            </a:endParaRPr>
          </a:p>
        </p:txBody>
      </p:sp>
      <p:sp>
        <p:nvSpPr>
          <p:cNvPr id="3" name="Content Placeholder 2"/>
          <p:cNvSpPr>
            <a:spLocks noGrp="1"/>
          </p:cNvSpPr>
          <p:nvPr>
            <p:ph idx="1"/>
          </p:nvPr>
        </p:nvSpPr>
        <p:spPr>
          <a:xfrm>
            <a:off x="533400" y="2057400"/>
            <a:ext cx="7924800" cy="4724400"/>
          </a:xfrm>
        </p:spPr>
        <p:txBody>
          <a:bodyPr/>
          <a:lstStyle/>
          <a:p>
            <a:pPr>
              <a:buFont typeface="Wingdings" charset="2"/>
              <a:buChar char="q"/>
            </a:pPr>
            <a:r>
              <a:rPr lang="en-US" sz="2000" dirty="0" smtClean="0">
                <a:solidFill>
                  <a:srgbClr val="000000"/>
                </a:solidFill>
              </a:rPr>
              <a:t>Have an engaging opening – signal the angle or approach you are taking. Be intriguing and interesting</a:t>
            </a:r>
          </a:p>
          <a:p>
            <a:pPr>
              <a:buFont typeface="Wingdings" charset="2"/>
              <a:buChar char="q"/>
            </a:pPr>
            <a:r>
              <a:rPr lang="en-US" sz="2000" dirty="0" smtClean="0">
                <a:solidFill>
                  <a:srgbClr val="000000"/>
                </a:solidFill>
              </a:rPr>
              <a:t>Show rather than tell – description rather than statement</a:t>
            </a:r>
          </a:p>
          <a:p>
            <a:pPr>
              <a:buFont typeface="Wingdings" charset="2"/>
              <a:buChar char="q"/>
            </a:pPr>
            <a:r>
              <a:rPr lang="en-US" sz="2000" dirty="0" smtClean="0">
                <a:solidFill>
                  <a:srgbClr val="000000"/>
                </a:solidFill>
              </a:rPr>
              <a:t>Vary the sentence length, e.g. use short sentences for impact.</a:t>
            </a:r>
          </a:p>
          <a:p>
            <a:pPr>
              <a:buFont typeface="Wingdings" charset="2"/>
              <a:buChar char="q"/>
            </a:pPr>
            <a:r>
              <a:rPr lang="en-US" sz="2000" dirty="0" smtClean="0">
                <a:solidFill>
                  <a:srgbClr val="000000"/>
                </a:solidFill>
              </a:rPr>
              <a:t>Make your characters believable by showing their strengths and weaknesses, hopes and fears</a:t>
            </a:r>
          </a:p>
          <a:p>
            <a:pPr>
              <a:buFont typeface="Wingdings" charset="2"/>
              <a:buChar char="q"/>
            </a:pPr>
            <a:r>
              <a:rPr lang="en-US" sz="2000" dirty="0" smtClean="0">
                <a:solidFill>
                  <a:srgbClr val="000000"/>
                </a:solidFill>
              </a:rPr>
              <a:t>Be descriptive. Include imagery (e.g. similes, metaphors) and appeals to the senses – show the reader how things appear, sound, taste, smell and feel. </a:t>
            </a:r>
          </a:p>
          <a:p>
            <a:pPr>
              <a:buFont typeface="Wingdings" charset="2"/>
              <a:buChar char="q"/>
            </a:pPr>
            <a:r>
              <a:rPr lang="en-US" sz="2000" dirty="0" smtClean="0">
                <a:solidFill>
                  <a:srgbClr val="000000"/>
                </a:solidFill>
              </a:rPr>
              <a:t>Conclude with some sort of resolution. This doesn’t mean that all loose ends need to be tied up and every question answered, but the reader should be left with a satisfactory ending that doesn’t feel like you abruptly stopped writing. </a:t>
            </a:r>
          </a:p>
        </p:txBody>
      </p:sp>
    </p:spTree>
    <p:extLst>
      <p:ext uri="{BB962C8B-B14F-4D97-AF65-F5344CB8AC3E}">
        <p14:creationId xmlns:p14="http://schemas.microsoft.com/office/powerpoint/2010/main" val="4093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304800"/>
            <a:ext cx="6934200" cy="715963"/>
          </a:xfrm>
        </p:spPr>
        <p:txBody>
          <a:bodyPr/>
          <a:lstStyle/>
          <a:p>
            <a:pPr eaLnBrk="1" hangingPunct="1"/>
            <a:r>
              <a:rPr lang="en-US" sz="4000" dirty="0" smtClean="0">
                <a:solidFill>
                  <a:srgbClr val="4D4D4D"/>
                </a:solidFill>
                <a:latin typeface="Microsoft Sans Serif" charset="0"/>
              </a:rPr>
              <a:t>Approaches to the task</a:t>
            </a:r>
            <a:endParaRPr lang="en-US" sz="4000" dirty="0">
              <a:solidFill>
                <a:srgbClr val="4D4D4D"/>
              </a:solidFill>
              <a:latin typeface="Microsoft Sans Serif" charset="0"/>
            </a:endParaRPr>
          </a:p>
        </p:txBody>
      </p:sp>
      <p:sp>
        <p:nvSpPr>
          <p:cNvPr id="3" name="TextBox 2"/>
          <p:cNvSpPr txBox="1"/>
          <p:nvPr/>
        </p:nvSpPr>
        <p:spPr>
          <a:xfrm>
            <a:off x="4114800" y="3581400"/>
            <a:ext cx="1981200" cy="461665"/>
          </a:xfrm>
          <a:prstGeom prst="rect">
            <a:avLst/>
          </a:prstGeom>
          <a:solidFill>
            <a:schemeClr val="accent2"/>
          </a:solidFill>
        </p:spPr>
        <p:txBody>
          <a:bodyPr wrap="square" rtlCol="0">
            <a:spAutoFit/>
          </a:bodyPr>
          <a:lstStyle/>
          <a:p>
            <a:r>
              <a:rPr lang="en-US" dirty="0" smtClean="0">
                <a:solidFill>
                  <a:schemeClr val="bg1"/>
                </a:solidFill>
              </a:rPr>
              <a:t>ISLAND</a:t>
            </a:r>
            <a:endParaRPr lang="en-US" dirty="0">
              <a:solidFill>
                <a:schemeClr val="bg1"/>
              </a:solidFill>
            </a:endParaRPr>
          </a:p>
        </p:txBody>
      </p:sp>
      <p:sp>
        <p:nvSpPr>
          <p:cNvPr id="4" name="TextBox 3"/>
          <p:cNvSpPr txBox="1"/>
          <p:nvPr/>
        </p:nvSpPr>
        <p:spPr>
          <a:xfrm>
            <a:off x="3810000" y="2590800"/>
            <a:ext cx="2590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ADD to your text</a:t>
            </a:r>
            <a:endParaRPr lang="en-US" dirty="0"/>
          </a:p>
        </p:txBody>
      </p:sp>
      <p:sp>
        <p:nvSpPr>
          <p:cNvPr id="7" name="TextBox 6"/>
          <p:cNvSpPr txBox="1"/>
          <p:nvPr/>
        </p:nvSpPr>
        <p:spPr>
          <a:xfrm>
            <a:off x="3810000" y="4572000"/>
            <a:ext cx="2590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ADAPT your text</a:t>
            </a:r>
            <a:endParaRPr lang="en-US" dirty="0"/>
          </a:p>
        </p:txBody>
      </p:sp>
      <p:sp>
        <p:nvSpPr>
          <p:cNvPr id="5" name="TextBox 4"/>
          <p:cNvSpPr txBox="1"/>
          <p:nvPr/>
        </p:nvSpPr>
        <p:spPr>
          <a:xfrm>
            <a:off x="6934200" y="1976735"/>
            <a:ext cx="1600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Epilogue</a:t>
            </a:r>
            <a:endParaRPr lang="en-US" dirty="0"/>
          </a:p>
        </p:txBody>
      </p:sp>
      <p:sp>
        <p:nvSpPr>
          <p:cNvPr id="9" name="TextBox 8"/>
          <p:cNvSpPr txBox="1"/>
          <p:nvPr/>
        </p:nvSpPr>
        <p:spPr>
          <a:xfrm>
            <a:off x="5334000" y="1371600"/>
            <a:ext cx="1981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Fill a silence</a:t>
            </a:r>
            <a:endParaRPr lang="en-US" dirty="0"/>
          </a:p>
        </p:txBody>
      </p:sp>
      <p:sp>
        <p:nvSpPr>
          <p:cNvPr id="10" name="TextBox 9"/>
          <p:cNvSpPr txBox="1"/>
          <p:nvPr/>
        </p:nvSpPr>
        <p:spPr>
          <a:xfrm>
            <a:off x="2895600" y="1371600"/>
            <a:ext cx="1981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New scene</a:t>
            </a:r>
            <a:endParaRPr lang="en-US" dirty="0"/>
          </a:p>
        </p:txBody>
      </p:sp>
      <p:sp>
        <p:nvSpPr>
          <p:cNvPr id="11" name="TextBox 10"/>
          <p:cNvSpPr txBox="1"/>
          <p:nvPr/>
        </p:nvSpPr>
        <p:spPr>
          <a:xfrm>
            <a:off x="1905000" y="1976735"/>
            <a:ext cx="1600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Prologue</a:t>
            </a:r>
            <a:endParaRPr lang="en-US" dirty="0"/>
          </a:p>
        </p:txBody>
      </p:sp>
      <p:cxnSp>
        <p:nvCxnSpPr>
          <p:cNvPr id="18" name="Straight Arrow Connector 17"/>
          <p:cNvCxnSpPr/>
          <p:nvPr/>
        </p:nvCxnSpPr>
        <p:spPr bwMode="auto">
          <a:xfrm flipV="1">
            <a:off x="5410200" y="1905000"/>
            <a:ext cx="304800" cy="68580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32" name="Straight Arrow Connector 31"/>
          <p:cNvCxnSpPr>
            <a:stCxn id="4" idx="3"/>
          </p:cNvCxnSpPr>
          <p:nvPr/>
        </p:nvCxnSpPr>
        <p:spPr bwMode="auto">
          <a:xfrm flipV="1">
            <a:off x="6400800" y="2514600"/>
            <a:ext cx="685800" cy="307033"/>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bwMode="auto">
          <a:xfrm flipH="1" flipV="1">
            <a:off x="4114800" y="1905000"/>
            <a:ext cx="457200" cy="68580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bwMode="auto">
          <a:xfrm flipH="1" flipV="1">
            <a:off x="3200400" y="2514600"/>
            <a:ext cx="609600" cy="30480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40" name="Straight Arrow Connector 39"/>
          <p:cNvCxnSpPr>
            <a:stCxn id="3" idx="0"/>
            <a:endCxn id="4" idx="2"/>
          </p:cNvCxnSpPr>
          <p:nvPr/>
        </p:nvCxnSpPr>
        <p:spPr bwMode="auto">
          <a:xfrm flipV="1">
            <a:off x="5105400" y="3052465"/>
            <a:ext cx="0" cy="528935"/>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43" name="Straight Arrow Connector 42"/>
          <p:cNvCxnSpPr>
            <a:endCxn id="7" idx="0"/>
          </p:cNvCxnSpPr>
          <p:nvPr/>
        </p:nvCxnSpPr>
        <p:spPr bwMode="auto">
          <a:xfrm>
            <a:off x="5105400" y="4038600"/>
            <a:ext cx="0" cy="53340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5257800" y="5695890"/>
            <a:ext cx="3429000" cy="40011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000" dirty="0" smtClean="0"/>
              <a:t>Adapt to a different form</a:t>
            </a:r>
            <a:endParaRPr lang="en-US" sz="2000" dirty="0"/>
          </a:p>
        </p:txBody>
      </p:sp>
      <p:sp>
        <p:nvSpPr>
          <p:cNvPr id="46" name="TextBox 45"/>
          <p:cNvSpPr txBox="1"/>
          <p:nvPr/>
        </p:nvSpPr>
        <p:spPr>
          <a:xfrm>
            <a:off x="1905000" y="5715000"/>
            <a:ext cx="3124200"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000" dirty="0"/>
              <a:t>A</a:t>
            </a:r>
            <a:r>
              <a:rPr lang="en-US" sz="2000" dirty="0" smtClean="0"/>
              <a:t> section from a different </a:t>
            </a:r>
          </a:p>
          <a:p>
            <a:r>
              <a:rPr lang="en-US" sz="2000" dirty="0" smtClean="0"/>
              <a:t>point of view</a:t>
            </a:r>
            <a:endParaRPr lang="en-US" sz="2000" dirty="0"/>
          </a:p>
        </p:txBody>
      </p:sp>
      <p:cxnSp>
        <p:nvCxnSpPr>
          <p:cNvPr id="47" name="Straight Arrow Connector 46"/>
          <p:cNvCxnSpPr/>
          <p:nvPr/>
        </p:nvCxnSpPr>
        <p:spPr bwMode="auto">
          <a:xfrm>
            <a:off x="5791200" y="5031434"/>
            <a:ext cx="685800" cy="683566"/>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49" name="Straight Arrow Connector 48"/>
          <p:cNvCxnSpPr>
            <a:endCxn id="46" idx="0"/>
          </p:cNvCxnSpPr>
          <p:nvPr/>
        </p:nvCxnSpPr>
        <p:spPr bwMode="auto">
          <a:xfrm flipH="1">
            <a:off x="3467100" y="5031434"/>
            <a:ext cx="647700" cy="683566"/>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724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65238"/>
            <a:ext cx="7772400" cy="715962"/>
          </a:xfrm>
        </p:spPr>
        <p:txBody>
          <a:bodyPr/>
          <a:lstStyle/>
          <a:p>
            <a:pPr algn="ctr"/>
            <a:r>
              <a:rPr lang="en-US" sz="4000" dirty="0" smtClean="0">
                <a:solidFill>
                  <a:schemeClr val="bg2"/>
                </a:solidFill>
              </a:rPr>
              <a:t>Adding to the original </a:t>
            </a:r>
            <a:endParaRPr lang="en-US" sz="4000" dirty="0">
              <a:solidFill>
                <a:schemeClr val="bg2"/>
              </a:solidFill>
            </a:endParaRPr>
          </a:p>
        </p:txBody>
      </p:sp>
      <p:sp>
        <p:nvSpPr>
          <p:cNvPr id="3" name="Content Placeholder 2"/>
          <p:cNvSpPr>
            <a:spLocks noGrp="1"/>
          </p:cNvSpPr>
          <p:nvPr>
            <p:ph idx="1"/>
          </p:nvPr>
        </p:nvSpPr>
        <p:spPr>
          <a:xfrm>
            <a:off x="533400" y="2362200"/>
            <a:ext cx="7924800" cy="4343400"/>
          </a:xfrm>
        </p:spPr>
        <p:txBody>
          <a:bodyPr/>
          <a:lstStyle/>
          <a:p>
            <a:pPr>
              <a:buFont typeface="Wingdings" charset="2"/>
              <a:buChar char="q"/>
            </a:pPr>
            <a:r>
              <a:rPr lang="en-US" sz="2000" dirty="0" smtClean="0">
                <a:solidFill>
                  <a:srgbClr val="000000"/>
                </a:solidFill>
              </a:rPr>
              <a:t>Prologues and epilogues</a:t>
            </a:r>
          </a:p>
          <a:p>
            <a:pPr marL="457200" lvl="1" indent="0">
              <a:buNone/>
            </a:pPr>
            <a:r>
              <a:rPr lang="en-US" sz="1600" dirty="0" smtClean="0">
                <a:solidFill>
                  <a:srgbClr val="000000"/>
                </a:solidFill>
              </a:rPr>
              <a:t>Show what happened before or after the original text. Make connections to the original text by showing causes (prologue) or consequences (epilogue). Use the same narrative voice as in the original text, and at least some of the same characters.</a:t>
            </a:r>
          </a:p>
          <a:p>
            <a:pPr>
              <a:buFont typeface="Wingdings" charset="2"/>
              <a:buChar char="q"/>
            </a:pPr>
            <a:r>
              <a:rPr lang="en-US" sz="2000" dirty="0" smtClean="0">
                <a:solidFill>
                  <a:srgbClr val="000000"/>
                </a:solidFill>
              </a:rPr>
              <a:t>An additional scene</a:t>
            </a:r>
          </a:p>
          <a:p>
            <a:pPr marL="457200" lvl="1" indent="0">
              <a:buNone/>
            </a:pPr>
            <a:r>
              <a:rPr lang="en-US" sz="1600" dirty="0" smtClean="0">
                <a:solidFill>
                  <a:srgbClr val="000000"/>
                </a:solidFill>
              </a:rPr>
              <a:t>Also needs to be written in the same voice and style as the original. Look for allusions made in the original text to draw from. Your additional scene should be written in a way that it would seamlessly embed into the original text.</a:t>
            </a:r>
          </a:p>
          <a:p>
            <a:pPr>
              <a:buFont typeface="Wingdings" charset="2"/>
              <a:buChar char="q"/>
            </a:pPr>
            <a:r>
              <a:rPr lang="en-US" sz="2000" dirty="0" smtClean="0">
                <a:solidFill>
                  <a:srgbClr val="000000"/>
                </a:solidFill>
              </a:rPr>
              <a:t>Filling a silence</a:t>
            </a:r>
          </a:p>
          <a:p>
            <a:pPr marL="457200" lvl="1" indent="0">
              <a:buNone/>
            </a:pPr>
            <a:r>
              <a:rPr lang="en-US" sz="1600" dirty="0" smtClean="0">
                <a:solidFill>
                  <a:srgbClr val="000000"/>
                </a:solidFill>
              </a:rPr>
              <a:t>This could be written in various forms:</a:t>
            </a:r>
          </a:p>
          <a:p>
            <a:pPr lvl="1"/>
            <a:r>
              <a:rPr lang="en-US" sz="1600" dirty="0" smtClean="0">
                <a:solidFill>
                  <a:srgbClr val="000000"/>
                </a:solidFill>
              </a:rPr>
              <a:t>New scene in the original text</a:t>
            </a:r>
          </a:p>
          <a:p>
            <a:pPr lvl="1"/>
            <a:r>
              <a:rPr lang="en-US" sz="1600" dirty="0" smtClean="0">
                <a:solidFill>
                  <a:srgbClr val="000000"/>
                </a:solidFill>
              </a:rPr>
              <a:t>As a different form, e.g. letter, monologue – shows perspective of one or more minor characters whose voices are not heard in the original.</a:t>
            </a:r>
          </a:p>
          <a:p>
            <a:pPr marL="57150" indent="0">
              <a:buNone/>
            </a:pPr>
            <a:endParaRPr lang="en-US" sz="2000" dirty="0" smtClean="0">
              <a:solidFill>
                <a:srgbClr val="000000"/>
              </a:solidFill>
            </a:endParaRPr>
          </a:p>
        </p:txBody>
      </p:sp>
    </p:spTree>
    <p:extLst>
      <p:ext uri="{BB962C8B-B14F-4D97-AF65-F5344CB8AC3E}">
        <p14:creationId xmlns:p14="http://schemas.microsoft.com/office/powerpoint/2010/main" val="168066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65238"/>
            <a:ext cx="7772400" cy="715962"/>
          </a:xfrm>
        </p:spPr>
        <p:txBody>
          <a:bodyPr/>
          <a:lstStyle/>
          <a:p>
            <a:pPr algn="ctr"/>
            <a:r>
              <a:rPr lang="en-US" sz="4000" dirty="0" smtClean="0">
                <a:solidFill>
                  <a:schemeClr val="bg2"/>
                </a:solidFill>
              </a:rPr>
              <a:t>Adapting the original </a:t>
            </a:r>
            <a:endParaRPr lang="en-US" sz="4000" dirty="0">
              <a:solidFill>
                <a:schemeClr val="bg2"/>
              </a:solidFill>
            </a:endParaRPr>
          </a:p>
        </p:txBody>
      </p:sp>
      <p:sp>
        <p:nvSpPr>
          <p:cNvPr id="3" name="Content Placeholder 2"/>
          <p:cNvSpPr>
            <a:spLocks noGrp="1"/>
          </p:cNvSpPr>
          <p:nvPr>
            <p:ph idx="1"/>
          </p:nvPr>
        </p:nvSpPr>
        <p:spPr>
          <a:xfrm>
            <a:off x="533400" y="2362200"/>
            <a:ext cx="7924800" cy="3581400"/>
          </a:xfrm>
        </p:spPr>
        <p:txBody>
          <a:bodyPr/>
          <a:lstStyle/>
          <a:p>
            <a:pPr>
              <a:buFont typeface="Wingdings" charset="2"/>
              <a:buChar char="q"/>
            </a:pPr>
            <a:r>
              <a:rPr lang="en-US" sz="2000" dirty="0" smtClean="0">
                <a:solidFill>
                  <a:srgbClr val="000000"/>
                </a:solidFill>
              </a:rPr>
              <a:t>Rewriting a scene from a different perspective</a:t>
            </a:r>
          </a:p>
          <a:p>
            <a:pPr marL="457200" lvl="1" indent="0">
              <a:buNone/>
            </a:pPr>
            <a:r>
              <a:rPr lang="en-US" sz="1600" dirty="0" smtClean="0">
                <a:solidFill>
                  <a:srgbClr val="000000"/>
                </a:solidFill>
              </a:rPr>
              <a:t>This can show how people can perceive situations and events in strongly contrasting ways. For example, a scene written from a male point of view could be rewritten from a female point of view (so long as a strong female character was involved – don’t make one up).</a:t>
            </a:r>
          </a:p>
          <a:p>
            <a:pPr marL="457200" lvl="1" indent="0">
              <a:buNone/>
            </a:pPr>
            <a:endParaRPr lang="en-US" sz="1600" dirty="0" smtClean="0">
              <a:solidFill>
                <a:srgbClr val="000000"/>
              </a:solidFill>
            </a:endParaRPr>
          </a:p>
          <a:p>
            <a:pPr>
              <a:buFont typeface="Wingdings" charset="2"/>
              <a:buChar char="q"/>
            </a:pPr>
            <a:r>
              <a:rPr lang="en-US" sz="2000" dirty="0" smtClean="0">
                <a:solidFill>
                  <a:srgbClr val="000000"/>
                </a:solidFill>
              </a:rPr>
              <a:t>Adapting the text to another form</a:t>
            </a:r>
          </a:p>
          <a:p>
            <a:pPr marL="457200" lvl="1" indent="0">
              <a:buNone/>
            </a:pPr>
            <a:r>
              <a:rPr lang="en-US" sz="1600" dirty="0" smtClean="0">
                <a:solidFill>
                  <a:srgbClr val="000000"/>
                </a:solidFill>
              </a:rPr>
              <a:t>This can allow you to explore the connection between form and meaning (great preparation for analysis!). For example, a scene from one of Island’s short stories could be written as a play or film script. </a:t>
            </a:r>
          </a:p>
          <a:p>
            <a:pPr marL="57150" indent="0">
              <a:buNone/>
            </a:pPr>
            <a:endParaRPr lang="en-US" sz="2000" dirty="0" smtClean="0">
              <a:solidFill>
                <a:srgbClr val="000000"/>
              </a:solidFill>
            </a:endParaRPr>
          </a:p>
        </p:txBody>
      </p:sp>
    </p:spTree>
    <p:extLst>
      <p:ext uri="{BB962C8B-B14F-4D97-AF65-F5344CB8AC3E}">
        <p14:creationId xmlns:p14="http://schemas.microsoft.com/office/powerpoint/2010/main" val="3810157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05000" y="350837"/>
            <a:ext cx="6934200" cy="715963"/>
          </a:xfrm>
        </p:spPr>
        <p:txBody>
          <a:bodyPr/>
          <a:lstStyle/>
          <a:p>
            <a:pPr eaLnBrk="1" hangingPunct="1"/>
            <a:r>
              <a:rPr lang="en-US" sz="3600" dirty="0" smtClean="0">
                <a:solidFill>
                  <a:srgbClr val="4D4D4D"/>
                </a:solidFill>
                <a:latin typeface="Microsoft Sans Serif" charset="0"/>
              </a:rPr>
              <a:t>Prepare your creative response: </a:t>
            </a:r>
            <a:br>
              <a:rPr lang="en-US" sz="3600" dirty="0" smtClean="0">
                <a:solidFill>
                  <a:srgbClr val="4D4D4D"/>
                </a:solidFill>
                <a:latin typeface="Microsoft Sans Serif" charset="0"/>
              </a:rPr>
            </a:br>
            <a:r>
              <a:rPr lang="en-US" sz="3600" dirty="0" smtClean="0">
                <a:solidFill>
                  <a:srgbClr val="4D4D4D"/>
                </a:solidFill>
                <a:latin typeface="Microsoft Sans Serif" charset="0"/>
              </a:rPr>
              <a:t>Your step-by-step guide</a:t>
            </a:r>
            <a:endParaRPr lang="en-US" sz="3600" dirty="0">
              <a:solidFill>
                <a:srgbClr val="4D4D4D"/>
              </a:solidFill>
              <a:latin typeface="Microsoft Sans Serif" charset="0"/>
            </a:endParaRPr>
          </a:p>
        </p:txBody>
      </p:sp>
      <p:sp>
        <p:nvSpPr>
          <p:cNvPr id="4099" name="Rectangle 3"/>
          <p:cNvSpPr>
            <a:spLocks noGrp="1" noChangeArrowheads="1"/>
          </p:cNvSpPr>
          <p:nvPr>
            <p:ph type="body" idx="1"/>
          </p:nvPr>
        </p:nvSpPr>
        <p:spPr>
          <a:xfrm>
            <a:off x="1981200" y="1371600"/>
            <a:ext cx="6934200" cy="5257799"/>
          </a:xfrm>
        </p:spPr>
        <p:txBody>
          <a:bodyPr/>
          <a:lstStyle/>
          <a:p>
            <a:pPr eaLnBrk="1" hangingPunct="1">
              <a:lnSpc>
                <a:spcPct val="80000"/>
              </a:lnSpc>
              <a:buFont typeface="+mj-lt"/>
              <a:buAutoNum type="arabicPeriod"/>
            </a:pPr>
            <a:r>
              <a:rPr lang="en-US" sz="1400" dirty="0" smtClean="0">
                <a:solidFill>
                  <a:srgbClr val="292929"/>
                </a:solidFill>
                <a:latin typeface="Microsoft Sans Serif" charset="0"/>
              </a:rPr>
              <a:t>Decide whether your response will add to the original or adapt it.</a:t>
            </a:r>
          </a:p>
          <a:p>
            <a:pPr eaLnBrk="1" hangingPunct="1">
              <a:lnSpc>
                <a:spcPct val="80000"/>
              </a:lnSpc>
              <a:buFont typeface="+mj-lt"/>
              <a:buAutoNum type="arabicPeriod"/>
            </a:pPr>
            <a:r>
              <a:rPr lang="en-US" sz="1400" dirty="0" smtClean="0">
                <a:solidFill>
                  <a:srgbClr val="292929"/>
                </a:solidFill>
                <a:latin typeface="Microsoft Sans Serif" charset="0"/>
              </a:rPr>
              <a:t>Decide on the form (see handout ‘Forms for your response’).</a:t>
            </a:r>
          </a:p>
          <a:p>
            <a:pPr>
              <a:lnSpc>
                <a:spcPct val="80000"/>
              </a:lnSpc>
              <a:buFont typeface="+mj-lt"/>
              <a:buAutoNum type="arabicPeriod"/>
            </a:pPr>
            <a:r>
              <a:rPr lang="is-IS" sz="1400" b="1" dirty="0" smtClean="0">
                <a:solidFill>
                  <a:srgbClr val="292929"/>
                </a:solidFill>
              </a:rPr>
              <a:t>Record</a:t>
            </a:r>
            <a:r>
              <a:rPr lang="is-IS" sz="1400" dirty="0" smtClean="0">
                <a:solidFill>
                  <a:srgbClr val="292929"/>
                </a:solidFill>
              </a:rPr>
              <a:t> all of your initial thoughts and ideas about your creative piece in a brainstorm.</a:t>
            </a:r>
          </a:p>
          <a:p>
            <a:pPr>
              <a:lnSpc>
                <a:spcPct val="80000"/>
              </a:lnSpc>
              <a:buFont typeface="+mj-lt"/>
              <a:buAutoNum type="arabicPeriod"/>
            </a:pPr>
            <a:r>
              <a:rPr lang="is-IS" sz="1400" b="1" dirty="0" smtClean="0">
                <a:solidFill>
                  <a:srgbClr val="292929"/>
                </a:solidFill>
              </a:rPr>
              <a:t>Decide on ‘voice’ </a:t>
            </a:r>
            <a:r>
              <a:rPr lang="is-IS" sz="1400" dirty="0" smtClean="0">
                <a:solidFill>
                  <a:srgbClr val="292929"/>
                </a:solidFill>
              </a:rPr>
              <a:t>– who is telling the story? This must remain consistent throughout your piece</a:t>
            </a:r>
            <a:endParaRPr lang="en-US" sz="1400" dirty="0" smtClean="0">
              <a:solidFill>
                <a:srgbClr val="292929"/>
              </a:solidFill>
              <a:latin typeface="Microsoft Sans Serif" charset="0"/>
            </a:endParaRPr>
          </a:p>
          <a:p>
            <a:pPr eaLnBrk="1" hangingPunct="1">
              <a:lnSpc>
                <a:spcPct val="80000"/>
              </a:lnSpc>
              <a:buFont typeface="+mj-lt"/>
              <a:buAutoNum type="arabicPeriod"/>
            </a:pPr>
            <a:r>
              <a:rPr lang="en-US" sz="1400" dirty="0" smtClean="0">
                <a:solidFill>
                  <a:srgbClr val="292929"/>
                </a:solidFill>
                <a:latin typeface="Microsoft Sans Serif" charset="0"/>
              </a:rPr>
              <a:t>Decide on the main character in your creative piece.</a:t>
            </a:r>
          </a:p>
          <a:p>
            <a:pPr eaLnBrk="1" hangingPunct="1">
              <a:lnSpc>
                <a:spcPct val="80000"/>
              </a:lnSpc>
              <a:buFont typeface="+mj-lt"/>
              <a:buAutoNum type="arabicPeriod"/>
            </a:pPr>
            <a:r>
              <a:rPr lang="en-US" sz="1400" dirty="0" smtClean="0">
                <a:solidFill>
                  <a:srgbClr val="292929"/>
                </a:solidFill>
                <a:latin typeface="Microsoft Sans Serif" charset="0"/>
              </a:rPr>
              <a:t>List some words and phrases to describe the main character.</a:t>
            </a:r>
          </a:p>
          <a:p>
            <a:pPr eaLnBrk="1" hangingPunct="1">
              <a:lnSpc>
                <a:spcPct val="80000"/>
              </a:lnSpc>
              <a:buFont typeface="+mj-lt"/>
              <a:buAutoNum type="arabicPeriod"/>
            </a:pPr>
            <a:r>
              <a:rPr lang="en-US" sz="1400" dirty="0" smtClean="0">
                <a:solidFill>
                  <a:srgbClr val="292929"/>
                </a:solidFill>
                <a:latin typeface="Microsoft Sans Serif" charset="0"/>
              </a:rPr>
              <a:t>Decide on one or two other characters who will also be important in your response.</a:t>
            </a:r>
          </a:p>
          <a:p>
            <a:pPr>
              <a:lnSpc>
                <a:spcPct val="80000"/>
              </a:lnSpc>
              <a:buFont typeface="+mj-lt"/>
              <a:buAutoNum type="arabicPeriod"/>
            </a:pPr>
            <a:r>
              <a:rPr lang="is-IS" sz="1400" b="1" dirty="0" smtClean="0">
                <a:solidFill>
                  <a:srgbClr val="292929"/>
                </a:solidFill>
              </a:rPr>
              <a:t>What aspects of the ‘world of the text’ </a:t>
            </a:r>
            <a:r>
              <a:rPr lang="is-IS" sz="1400" dirty="0" smtClean="0">
                <a:solidFill>
                  <a:srgbClr val="292929"/>
                </a:solidFill>
              </a:rPr>
              <a:t>will influence your piece? Physical location, social order, cultural context, ethical/moral choices etc</a:t>
            </a:r>
            <a:endParaRPr lang="en-US" sz="1400" dirty="0" smtClean="0">
              <a:solidFill>
                <a:srgbClr val="292929"/>
              </a:solidFill>
              <a:latin typeface="Microsoft Sans Serif" charset="0"/>
            </a:endParaRPr>
          </a:p>
          <a:p>
            <a:pPr eaLnBrk="1" hangingPunct="1">
              <a:lnSpc>
                <a:spcPct val="80000"/>
              </a:lnSpc>
              <a:buFont typeface="+mj-lt"/>
              <a:buAutoNum type="arabicPeriod"/>
            </a:pPr>
            <a:r>
              <a:rPr lang="en-US" sz="1400" dirty="0" smtClean="0">
                <a:solidFill>
                  <a:srgbClr val="292929"/>
                </a:solidFill>
                <a:latin typeface="Microsoft Sans Serif" charset="0"/>
              </a:rPr>
              <a:t>Make notes on the basic plot details, settings and events you will include in your response, as well as main ideas and issues you will explore:</a:t>
            </a:r>
          </a:p>
          <a:p>
            <a:pPr marL="800100" lvl="1" indent="-342900">
              <a:buFont typeface="+mj-lt"/>
              <a:buAutoNum type="arabicPeriod"/>
            </a:pPr>
            <a:r>
              <a:rPr lang="en-US" sz="1400" b="1" dirty="0" smtClean="0">
                <a:solidFill>
                  <a:srgbClr val="292929"/>
                </a:solidFill>
              </a:rPr>
              <a:t>Set the scene – describe in detail the context to your story, including your main character/protagonist. </a:t>
            </a:r>
            <a:r>
              <a:rPr lang="is-IS" sz="1400" b="1" dirty="0" smtClean="0">
                <a:solidFill>
                  <a:srgbClr val="292929"/>
                </a:solidFill>
              </a:rPr>
              <a:t>Establish the purpose of your response </a:t>
            </a:r>
            <a:r>
              <a:rPr lang="is-IS" sz="1400" dirty="0" smtClean="0">
                <a:solidFill>
                  <a:srgbClr val="292929"/>
                </a:solidFill>
              </a:rPr>
              <a:t>– what is the focus of your story/letter/epilogue etc? </a:t>
            </a:r>
          </a:p>
          <a:p>
            <a:pPr marL="800100" lvl="1" indent="-342900">
              <a:buFont typeface="+mj-lt"/>
              <a:buAutoNum type="arabicPeriod"/>
            </a:pPr>
            <a:r>
              <a:rPr lang="is-IS" sz="1400" b="1" dirty="0" smtClean="0">
                <a:solidFill>
                  <a:srgbClr val="292929"/>
                </a:solidFill>
              </a:rPr>
              <a:t>Create conflict and tension </a:t>
            </a:r>
            <a:r>
              <a:rPr lang="is-IS" sz="1400" dirty="0" smtClean="0">
                <a:solidFill>
                  <a:srgbClr val="292929"/>
                </a:solidFill>
              </a:rPr>
              <a:t>– as you plan your plot, make sure you explore a significant source of conflict or tension for the protagonist. This will propell the story. </a:t>
            </a:r>
          </a:p>
          <a:p>
            <a:pPr marL="800100" lvl="1" indent="-342900">
              <a:buFont typeface="+mj-lt"/>
              <a:buAutoNum type="arabicPeriod"/>
            </a:pPr>
            <a:r>
              <a:rPr lang="is-IS" sz="1400" b="1" dirty="0" smtClean="0">
                <a:solidFill>
                  <a:srgbClr val="292929"/>
                </a:solidFill>
              </a:rPr>
              <a:t>Build a crisis or climax </a:t>
            </a:r>
            <a:r>
              <a:rPr lang="is-IS" sz="1400" dirty="0" smtClean="0">
                <a:solidFill>
                  <a:srgbClr val="292929"/>
                </a:solidFill>
              </a:rPr>
              <a:t>– as a result of the conflict or tension above, what crisis or climax will occur? How does the character change? Detailed description of these events will be important. </a:t>
            </a:r>
          </a:p>
          <a:p>
            <a:pPr marL="800100" lvl="1" indent="-342900">
              <a:buFont typeface="+mj-lt"/>
              <a:buAutoNum type="arabicPeriod"/>
            </a:pPr>
            <a:r>
              <a:rPr lang="en-US" sz="1400" b="1" dirty="0" smtClean="0">
                <a:solidFill>
                  <a:srgbClr val="292929"/>
                </a:solidFill>
              </a:rPr>
              <a:t>Deliver a resolution</a:t>
            </a:r>
            <a:r>
              <a:rPr lang="en-US" sz="1400" dirty="0" smtClean="0">
                <a:solidFill>
                  <a:srgbClr val="292929"/>
                </a:solidFill>
              </a:rPr>
              <a:t> </a:t>
            </a:r>
            <a:endParaRPr lang="en-US" sz="1400" dirty="0" smtClean="0">
              <a:solidFill>
                <a:srgbClr val="292929"/>
              </a:solidFill>
              <a:latin typeface="Microsoft Sans Serif" charset="0"/>
            </a:endParaRPr>
          </a:p>
        </p:txBody>
      </p:sp>
    </p:spTree>
    <p:extLst>
      <p:ext uri="{BB962C8B-B14F-4D97-AF65-F5344CB8AC3E}">
        <p14:creationId xmlns:p14="http://schemas.microsoft.com/office/powerpoint/2010/main" val="139806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715962"/>
          </a:xfrm>
        </p:spPr>
        <p:txBody>
          <a:bodyPr/>
          <a:lstStyle/>
          <a:p>
            <a:pPr algn="ctr"/>
            <a:r>
              <a:rPr lang="en-US" sz="4000" dirty="0" smtClean="0">
                <a:solidFill>
                  <a:schemeClr val="bg2"/>
                </a:solidFill>
              </a:rPr>
              <a:t>The written explanation</a:t>
            </a:r>
            <a:endParaRPr lang="en-US" sz="4000" dirty="0">
              <a:solidFill>
                <a:schemeClr val="bg2"/>
              </a:solidFill>
            </a:endParaRPr>
          </a:p>
        </p:txBody>
      </p:sp>
      <p:sp>
        <p:nvSpPr>
          <p:cNvPr id="3" name="Content Placeholder 2"/>
          <p:cNvSpPr>
            <a:spLocks noGrp="1"/>
          </p:cNvSpPr>
          <p:nvPr>
            <p:ph idx="1"/>
          </p:nvPr>
        </p:nvSpPr>
        <p:spPr>
          <a:xfrm>
            <a:off x="533400" y="1447800"/>
            <a:ext cx="7924800" cy="4953000"/>
          </a:xfrm>
        </p:spPr>
        <p:txBody>
          <a:bodyPr/>
          <a:lstStyle/>
          <a:p>
            <a:pPr marL="0" indent="0">
              <a:buNone/>
            </a:pPr>
            <a:r>
              <a:rPr lang="en-US" sz="1800" dirty="0" smtClean="0">
                <a:solidFill>
                  <a:srgbClr val="000000"/>
                </a:solidFill>
              </a:rPr>
              <a:t>You will need to explain and justify the choice you made and connections between your response and original text. </a:t>
            </a:r>
          </a:p>
          <a:p>
            <a:pPr marL="0" indent="0">
              <a:buNone/>
            </a:pPr>
            <a:endParaRPr lang="en-US" sz="800" dirty="0">
              <a:solidFill>
                <a:srgbClr val="000000"/>
              </a:solidFill>
            </a:endParaRPr>
          </a:p>
          <a:p>
            <a:pPr marL="0" indent="0">
              <a:buNone/>
            </a:pPr>
            <a:r>
              <a:rPr lang="en-US" sz="1800" dirty="0" smtClean="0">
                <a:solidFill>
                  <a:srgbClr val="000000"/>
                </a:solidFill>
              </a:rPr>
              <a:t>Your written explanation should be a detailed, fluent and coherent paragraph (or two). It is usually written in first person and past tense (‘I decided to</a:t>
            </a:r>
            <a:r>
              <a:rPr lang="is-IS" sz="1800" dirty="0" smtClean="0">
                <a:solidFill>
                  <a:srgbClr val="000000"/>
                </a:solidFill>
              </a:rPr>
              <a:t>…’)</a:t>
            </a:r>
          </a:p>
          <a:p>
            <a:pPr marL="0" indent="0">
              <a:buNone/>
            </a:pPr>
            <a:endParaRPr lang="is-IS" sz="800" dirty="0">
              <a:solidFill>
                <a:srgbClr val="000000"/>
              </a:solidFill>
            </a:endParaRPr>
          </a:p>
          <a:p>
            <a:pPr marL="0" indent="0">
              <a:buNone/>
            </a:pPr>
            <a:r>
              <a:rPr lang="is-IS" sz="1800" dirty="0" smtClean="0">
                <a:solidFill>
                  <a:srgbClr val="000000"/>
                </a:solidFill>
              </a:rPr>
              <a:t>Include discussion of how you have ised or address the following:</a:t>
            </a:r>
          </a:p>
          <a:p>
            <a:r>
              <a:rPr lang="is-IS" sz="1800" dirty="0" smtClean="0">
                <a:solidFill>
                  <a:srgbClr val="000000"/>
                </a:solidFill>
              </a:rPr>
              <a:t>The FORM– aim to refer to one or two conventions of this form (e.g. </a:t>
            </a:r>
            <a:r>
              <a:rPr lang="en-US" sz="1800" dirty="0" smtClean="0">
                <a:solidFill>
                  <a:srgbClr val="000000"/>
                </a:solidFill>
              </a:rPr>
              <a:t>dialogue</a:t>
            </a:r>
            <a:r>
              <a:rPr lang="is-IS" sz="1800" dirty="0" smtClean="0">
                <a:solidFill>
                  <a:srgbClr val="000000"/>
                </a:solidFill>
              </a:rPr>
              <a:t> and rising tension in a short story).</a:t>
            </a:r>
          </a:p>
          <a:p>
            <a:r>
              <a:rPr lang="en-US" sz="1800" dirty="0" smtClean="0">
                <a:solidFill>
                  <a:srgbClr val="000000"/>
                </a:solidFill>
              </a:rPr>
              <a:t>LANGUAGE – comment on tone, style and any features of characters’ speech you have incorporated. </a:t>
            </a:r>
          </a:p>
          <a:p>
            <a:r>
              <a:rPr lang="en-US" sz="1800" dirty="0" smtClean="0">
                <a:solidFill>
                  <a:srgbClr val="000000"/>
                </a:solidFill>
              </a:rPr>
              <a:t>AUDIENCE – explain your intended audience and how you are appealing to their interests.</a:t>
            </a:r>
          </a:p>
          <a:p>
            <a:r>
              <a:rPr lang="en-US" sz="1800" dirty="0" smtClean="0">
                <a:solidFill>
                  <a:srgbClr val="000000"/>
                </a:solidFill>
              </a:rPr>
              <a:t>PURPOSE – describe the impact you hope your piece will have on your intended audience, or the point of view you want them to consider.</a:t>
            </a:r>
          </a:p>
          <a:p>
            <a:r>
              <a:rPr lang="en-US" sz="1800" dirty="0" smtClean="0">
                <a:solidFill>
                  <a:srgbClr val="000000"/>
                </a:solidFill>
              </a:rPr>
              <a:t>CONTEXT – consider and explain your choices around the context for the piece (e.g. historical, social, cultural context and how you have used form and language to suit the audience, purpose and context). </a:t>
            </a:r>
          </a:p>
        </p:txBody>
      </p:sp>
    </p:spTree>
    <p:extLst>
      <p:ext uri="{BB962C8B-B14F-4D97-AF65-F5344CB8AC3E}">
        <p14:creationId xmlns:p14="http://schemas.microsoft.com/office/powerpoint/2010/main" val="4022134985"/>
      </p:ext>
    </p:extLst>
  </p:cSld>
  <p:clrMapOvr>
    <a:masterClrMapping/>
  </p:clrMapOvr>
</p:sld>
</file>

<file path=ppt/theme/theme1.xml><?xml version="1.0" encoding="utf-8"?>
<a:theme xmlns:a="http://schemas.openxmlformats.org/drawingml/2006/main" name="powerpoint-template">
  <a:themeElements>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powerpoint-template.pot</Template>
  <TotalTime>1070</TotalTime>
  <Words>1138</Words>
  <Application>Microsoft Macintosh PowerPoint</Application>
  <PresentationFormat>On-screen Show (4:3)</PresentationFormat>
  <Paragraphs>97</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Microsoft Sans Serif</vt:lpstr>
      <vt:lpstr>Verdana</vt:lpstr>
      <vt:lpstr>굴림</vt:lpstr>
      <vt:lpstr>powerpoint-template</vt:lpstr>
      <vt:lpstr>Writing a Creative Response</vt:lpstr>
      <vt:lpstr>How will you be assessed?</vt:lpstr>
      <vt:lpstr>What are the key criteria?</vt:lpstr>
      <vt:lpstr>Keys to effective creative writing</vt:lpstr>
      <vt:lpstr>Approaches to the task</vt:lpstr>
      <vt:lpstr>Adding to the original </vt:lpstr>
      <vt:lpstr>Adapting the original </vt:lpstr>
      <vt:lpstr>Prepare your creative response:  Your step-by-step guide</vt:lpstr>
      <vt:lpstr>The written explanation</vt:lpstr>
      <vt:lpstr>The written explanation…</vt:lpstr>
      <vt:lpstr>Questions?</vt:lpstr>
    </vt:vector>
  </TitlesOfParts>
  <Company>Templates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SmileTemplates.com</dc:creator>
  <cp:lastModifiedBy>Vicki Thomas</cp:lastModifiedBy>
  <cp:revision>168</cp:revision>
  <dcterms:created xsi:type="dcterms:W3CDTF">2007-04-02T02:11:51Z</dcterms:created>
  <dcterms:modified xsi:type="dcterms:W3CDTF">2017-05-11T05:12:24Z</dcterms:modified>
</cp:coreProperties>
</file>